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28"/>
  </p:notesMasterIdLst>
  <p:sldIdLst>
    <p:sldId id="256" r:id="rId5"/>
    <p:sldId id="281" r:id="rId6"/>
    <p:sldId id="257" r:id="rId7"/>
    <p:sldId id="268" r:id="rId8"/>
    <p:sldId id="283" r:id="rId9"/>
    <p:sldId id="282" r:id="rId10"/>
    <p:sldId id="270" r:id="rId11"/>
    <p:sldId id="285" r:id="rId12"/>
    <p:sldId id="267" r:id="rId13"/>
    <p:sldId id="286" r:id="rId14"/>
    <p:sldId id="277" r:id="rId15"/>
    <p:sldId id="287" r:id="rId16"/>
    <p:sldId id="288" r:id="rId17"/>
    <p:sldId id="289" r:id="rId18"/>
    <p:sldId id="275" r:id="rId19"/>
    <p:sldId id="290" r:id="rId20"/>
    <p:sldId id="278" r:id="rId21"/>
    <p:sldId id="291" r:id="rId22"/>
    <p:sldId id="279" r:id="rId23"/>
    <p:sldId id="269" r:id="rId24"/>
    <p:sldId id="292" r:id="rId25"/>
    <p:sldId id="294" r:id="rId26"/>
    <p:sldId id="271" r:id="rId2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33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632" autoAdjust="0"/>
    <p:restoredTop sz="77180" autoAdjust="0"/>
  </p:normalViewPr>
  <p:slideViewPr>
    <p:cSldViewPr snapToGrid="0">
      <p:cViewPr>
        <p:scale>
          <a:sx n="66" d="100"/>
          <a:sy n="66" d="100"/>
        </p:scale>
        <p:origin x="912" y="-3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viewProps" Target="viewProps.xml"/></Relationships>
</file>

<file path=ppt/diagrams/_rels/data1.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10" Type="http://schemas.openxmlformats.org/officeDocument/2006/relationships/image" Target="../media/image14.svg"/><Relationship Id="rId4" Type="http://schemas.openxmlformats.org/officeDocument/2006/relationships/image" Target="../media/image8.svg"/><Relationship Id="rId9" Type="http://schemas.openxmlformats.org/officeDocument/2006/relationships/image" Target="../media/image13.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10" Type="http://schemas.openxmlformats.org/officeDocument/2006/relationships/image" Target="../media/image14.svg"/><Relationship Id="rId4" Type="http://schemas.openxmlformats.org/officeDocument/2006/relationships/image" Target="../media/image8.svg"/><Relationship Id="rId9" Type="http://schemas.openxmlformats.org/officeDocument/2006/relationships/image" Target="../media/image13.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693A5F6-4618-4A2B-BA4E-7ACC4EBFCC38}"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00D7D2BC-3E34-404E-9CF3-C72A156E0BEE}">
      <dgm:prSet/>
      <dgm:spPr/>
      <dgm:t>
        <a:bodyPr/>
        <a:lstStyle/>
        <a:p>
          <a:pPr>
            <a:lnSpc>
              <a:spcPct val="100000"/>
            </a:lnSpc>
          </a:pPr>
          <a:r>
            <a:rPr lang="en-US" b="1" dirty="0"/>
            <a:t>Long Short-Term Memory Networks (LSTM): </a:t>
          </a:r>
          <a:r>
            <a:rPr lang="en-US" dirty="0"/>
            <a:t>Utilizes deep learning to model long-term dependencies in stock price sequences, capturing patterns that are not apparent to human analysts or traditional methods.</a:t>
          </a:r>
        </a:p>
      </dgm:t>
    </dgm:pt>
    <dgm:pt modelId="{0746B5B2-47E1-4751-83DD-4290680C53E1}" type="parTrans" cxnId="{6C4E7758-A660-42B1-90CC-2D0C11A33539}">
      <dgm:prSet/>
      <dgm:spPr/>
      <dgm:t>
        <a:bodyPr/>
        <a:lstStyle/>
        <a:p>
          <a:endParaRPr lang="en-US"/>
        </a:p>
      </dgm:t>
    </dgm:pt>
    <dgm:pt modelId="{DB3CE196-FBE7-4D08-A021-828EDBDF65C2}" type="sibTrans" cxnId="{6C4E7758-A660-42B1-90CC-2D0C11A33539}">
      <dgm:prSet/>
      <dgm:spPr/>
      <dgm:t>
        <a:bodyPr/>
        <a:lstStyle/>
        <a:p>
          <a:endParaRPr lang="en-US"/>
        </a:p>
      </dgm:t>
    </dgm:pt>
    <dgm:pt modelId="{E3BA7720-06B8-4975-B74A-F37F985B5390}">
      <dgm:prSet/>
      <dgm:spPr/>
      <dgm:t>
        <a:bodyPr/>
        <a:lstStyle/>
        <a:p>
          <a:pPr>
            <a:lnSpc>
              <a:spcPct val="100000"/>
            </a:lnSpc>
          </a:pPr>
          <a:r>
            <a:rPr lang="en-US" b="1"/>
            <a:t>Autoregressive Integrated Moving Average (ARIMA): </a:t>
          </a:r>
          <a:r>
            <a:rPr lang="en-US"/>
            <a:t>Models time series data based on its own past values (autoregression), the integrated part of the model accounts for the trends, making the time series stationary.</a:t>
          </a:r>
        </a:p>
      </dgm:t>
    </dgm:pt>
    <dgm:pt modelId="{D23D3016-F0EE-4135-90EF-C9C7660331EC}" type="parTrans" cxnId="{1C2F2094-A137-4F35-9DAC-1A4B7F49C91D}">
      <dgm:prSet/>
      <dgm:spPr/>
      <dgm:t>
        <a:bodyPr/>
        <a:lstStyle/>
        <a:p>
          <a:endParaRPr lang="en-US"/>
        </a:p>
      </dgm:t>
    </dgm:pt>
    <dgm:pt modelId="{C93B176D-9629-44BB-A7CA-9503B9016E46}" type="sibTrans" cxnId="{1C2F2094-A137-4F35-9DAC-1A4B7F49C91D}">
      <dgm:prSet/>
      <dgm:spPr/>
      <dgm:t>
        <a:bodyPr/>
        <a:lstStyle/>
        <a:p>
          <a:endParaRPr lang="en-US"/>
        </a:p>
      </dgm:t>
    </dgm:pt>
    <dgm:pt modelId="{86F8DCEB-A897-48E4-B9D3-B7ABF5528D2C}">
      <dgm:prSet/>
      <dgm:spPr/>
      <dgm:t>
        <a:bodyPr/>
        <a:lstStyle/>
        <a:p>
          <a:pPr>
            <a:lnSpc>
              <a:spcPct val="100000"/>
            </a:lnSpc>
          </a:pPr>
          <a:r>
            <a:rPr lang="en-US" b="1" dirty="0"/>
            <a:t>Seasonal ARIMA (SARIMA): </a:t>
          </a:r>
          <a:r>
            <a:rPr lang="en-US" dirty="0"/>
            <a:t>Extends ARIMA to account for seasonal effects, which is particularly useful for stocks with patterns that repeat over a set period.</a:t>
          </a:r>
        </a:p>
      </dgm:t>
    </dgm:pt>
    <dgm:pt modelId="{F6388712-1B05-4C66-B2EE-3F7D407200D3}" type="parTrans" cxnId="{CF618BFC-9F98-4A73-A160-DC821787C701}">
      <dgm:prSet/>
      <dgm:spPr/>
      <dgm:t>
        <a:bodyPr/>
        <a:lstStyle/>
        <a:p>
          <a:endParaRPr lang="en-US"/>
        </a:p>
      </dgm:t>
    </dgm:pt>
    <dgm:pt modelId="{A95B8C2F-458D-4BF1-8B33-C9A7F135335E}" type="sibTrans" cxnId="{CF618BFC-9F98-4A73-A160-DC821787C701}">
      <dgm:prSet/>
      <dgm:spPr/>
      <dgm:t>
        <a:bodyPr/>
        <a:lstStyle/>
        <a:p>
          <a:endParaRPr lang="en-US"/>
        </a:p>
      </dgm:t>
    </dgm:pt>
    <dgm:pt modelId="{1FE73DFC-3B8F-4E1A-8CBE-57184E539A74}">
      <dgm:prSet/>
      <dgm:spPr/>
      <dgm:t>
        <a:bodyPr/>
        <a:lstStyle/>
        <a:p>
          <a:pPr>
            <a:lnSpc>
              <a:spcPct val="100000"/>
            </a:lnSpc>
          </a:pPr>
          <a:r>
            <a:rPr lang="en-US" b="1"/>
            <a:t>Fuzzy Time Series: </a:t>
          </a:r>
          <a:r>
            <a:rPr lang="en-US"/>
            <a:t>Applies fuzzy logic to handle the uncertainty and imprecision inherent in financial time series data, providing a flexible approach that can adapt to the fuzzy nature of market dynamics.</a:t>
          </a:r>
        </a:p>
      </dgm:t>
    </dgm:pt>
    <dgm:pt modelId="{D20EB975-D688-4A97-AFD9-E922B514886D}" type="parTrans" cxnId="{98F8D6E1-119A-4E70-9E5A-4D0453825474}">
      <dgm:prSet/>
      <dgm:spPr/>
      <dgm:t>
        <a:bodyPr/>
        <a:lstStyle/>
        <a:p>
          <a:endParaRPr lang="en-US"/>
        </a:p>
      </dgm:t>
    </dgm:pt>
    <dgm:pt modelId="{C7268986-5C1C-45E3-8E63-F6AA6353A24E}" type="sibTrans" cxnId="{98F8D6E1-119A-4E70-9E5A-4D0453825474}">
      <dgm:prSet/>
      <dgm:spPr/>
      <dgm:t>
        <a:bodyPr/>
        <a:lstStyle/>
        <a:p>
          <a:endParaRPr lang="en-US"/>
        </a:p>
      </dgm:t>
    </dgm:pt>
    <dgm:pt modelId="{6E32ABFB-E383-4B88-9FDA-725A6DA7BC49}">
      <dgm:prSet/>
      <dgm:spPr/>
      <dgm:t>
        <a:bodyPr/>
        <a:lstStyle/>
        <a:p>
          <a:pPr>
            <a:lnSpc>
              <a:spcPct val="100000"/>
            </a:lnSpc>
          </a:pPr>
          <a:r>
            <a:rPr lang="en-US" b="1"/>
            <a:t>Ensemble Models: </a:t>
          </a:r>
          <a:r>
            <a:rPr lang="en-US"/>
            <a:t>Combines predictions from various models to leverage their individual strengths, reduce the impact of any single model’s weaknesses, and improve overall forecasting accuracy.</a:t>
          </a:r>
        </a:p>
      </dgm:t>
    </dgm:pt>
    <dgm:pt modelId="{B8333ECE-523E-4882-842F-2AC5056F510E}" type="parTrans" cxnId="{5437AF65-F68A-480B-A486-0CBC879BF661}">
      <dgm:prSet/>
      <dgm:spPr/>
      <dgm:t>
        <a:bodyPr/>
        <a:lstStyle/>
        <a:p>
          <a:endParaRPr lang="en-US"/>
        </a:p>
      </dgm:t>
    </dgm:pt>
    <dgm:pt modelId="{FFC8A2C9-EF0A-4213-9809-2ED483C736C0}" type="sibTrans" cxnId="{5437AF65-F68A-480B-A486-0CBC879BF661}">
      <dgm:prSet/>
      <dgm:spPr/>
      <dgm:t>
        <a:bodyPr/>
        <a:lstStyle/>
        <a:p>
          <a:endParaRPr lang="en-US"/>
        </a:p>
      </dgm:t>
    </dgm:pt>
    <dgm:pt modelId="{A00F9463-F28E-43CC-9BA6-4312E7A551CC}" type="pres">
      <dgm:prSet presAssocID="{3693A5F6-4618-4A2B-BA4E-7ACC4EBFCC38}" presName="root" presStyleCnt="0">
        <dgm:presLayoutVars>
          <dgm:dir/>
          <dgm:resizeHandles val="exact"/>
        </dgm:presLayoutVars>
      </dgm:prSet>
      <dgm:spPr/>
    </dgm:pt>
    <dgm:pt modelId="{132AC082-1CBB-4C1F-ADBA-1C4EC54C07AA}" type="pres">
      <dgm:prSet presAssocID="{00D7D2BC-3E34-404E-9CF3-C72A156E0BEE}" presName="compNode" presStyleCnt="0"/>
      <dgm:spPr/>
    </dgm:pt>
    <dgm:pt modelId="{FA4B00A0-3E05-4562-8377-3B6C000EF4B6}" type="pres">
      <dgm:prSet presAssocID="{00D7D2BC-3E34-404E-9CF3-C72A156E0BEE}" presName="bgRect" presStyleLbl="bgShp" presStyleIdx="0" presStyleCnt="5"/>
      <dgm:spPr/>
    </dgm:pt>
    <dgm:pt modelId="{B6F97982-3B09-4A16-90C5-597AF305F506}" type="pres">
      <dgm:prSet presAssocID="{00D7D2BC-3E34-404E-9CF3-C72A156E0BEE}"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Processor"/>
        </a:ext>
      </dgm:extLst>
    </dgm:pt>
    <dgm:pt modelId="{CCF14727-1F96-4DE9-9CE5-8AC74C152757}" type="pres">
      <dgm:prSet presAssocID="{00D7D2BC-3E34-404E-9CF3-C72A156E0BEE}" presName="spaceRect" presStyleCnt="0"/>
      <dgm:spPr/>
    </dgm:pt>
    <dgm:pt modelId="{7370043F-8EB6-47AF-9F40-09569EA83667}" type="pres">
      <dgm:prSet presAssocID="{00D7D2BC-3E34-404E-9CF3-C72A156E0BEE}" presName="parTx" presStyleLbl="revTx" presStyleIdx="0" presStyleCnt="5">
        <dgm:presLayoutVars>
          <dgm:chMax val="0"/>
          <dgm:chPref val="0"/>
        </dgm:presLayoutVars>
      </dgm:prSet>
      <dgm:spPr/>
    </dgm:pt>
    <dgm:pt modelId="{FCEE1882-4FC1-408B-975B-8F35D266AA5D}" type="pres">
      <dgm:prSet presAssocID="{DB3CE196-FBE7-4D08-A021-828EDBDF65C2}" presName="sibTrans" presStyleCnt="0"/>
      <dgm:spPr/>
    </dgm:pt>
    <dgm:pt modelId="{156F1545-34CD-469A-801A-BB490E3E58BD}" type="pres">
      <dgm:prSet presAssocID="{E3BA7720-06B8-4975-B74A-F37F985B5390}" presName="compNode" presStyleCnt="0"/>
      <dgm:spPr/>
    </dgm:pt>
    <dgm:pt modelId="{C01CB5F5-220A-4229-8F5A-614E014C3A7D}" type="pres">
      <dgm:prSet presAssocID="{E3BA7720-06B8-4975-B74A-F37F985B5390}" presName="bgRect" presStyleLbl="bgShp" presStyleIdx="1" presStyleCnt="5"/>
      <dgm:spPr/>
    </dgm:pt>
    <dgm:pt modelId="{9C00C4D3-3727-428E-9117-F7DC745D6311}" type="pres">
      <dgm:prSet presAssocID="{E3BA7720-06B8-4975-B74A-F37F985B5390}"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Flowchart"/>
        </a:ext>
      </dgm:extLst>
    </dgm:pt>
    <dgm:pt modelId="{17B32764-6361-4423-8656-67597CA6F9D4}" type="pres">
      <dgm:prSet presAssocID="{E3BA7720-06B8-4975-B74A-F37F985B5390}" presName="spaceRect" presStyleCnt="0"/>
      <dgm:spPr/>
    </dgm:pt>
    <dgm:pt modelId="{5AD25080-B0A9-4638-BBCD-ABA8CE30D1C3}" type="pres">
      <dgm:prSet presAssocID="{E3BA7720-06B8-4975-B74A-F37F985B5390}" presName="parTx" presStyleLbl="revTx" presStyleIdx="1" presStyleCnt="5">
        <dgm:presLayoutVars>
          <dgm:chMax val="0"/>
          <dgm:chPref val="0"/>
        </dgm:presLayoutVars>
      </dgm:prSet>
      <dgm:spPr/>
    </dgm:pt>
    <dgm:pt modelId="{73F8DC58-876A-4700-97A8-CE22B8115BEF}" type="pres">
      <dgm:prSet presAssocID="{C93B176D-9629-44BB-A7CA-9503B9016E46}" presName="sibTrans" presStyleCnt="0"/>
      <dgm:spPr/>
    </dgm:pt>
    <dgm:pt modelId="{97270306-2C1C-41E0-AE61-E234AFCE052F}" type="pres">
      <dgm:prSet presAssocID="{86F8DCEB-A897-48E4-B9D3-B7ABF5528D2C}" presName="compNode" presStyleCnt="0"/>
      <dgm:spPr/>
    </dgm:pt>
    <dgm:pt modelId="{F5C4DC69-45DC-4E16-9061-26660A618C84}" type="pres">
      <dgm:prSet presAssocID="{86F8DCEB-A897-48E4-B9D3-B7ABF5528D2C}" presName="bgRect" presStyleLbl="bgShp" presStyleIdx="2" presStyleCnt="5"/>
      <dgm:spPr/>
    </dgm:pt>
    <dgm:pt modelId="{68A0A7BB-33B7-4A38-8AE4-64EA824A9AE2}" type="pres">
      <dgm:prSet presAssocID="{86F8DCEB-A897-48E4-B9D3-B7ABF5528D2C}"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Igloo"/>
        </a:ext>
      </dgm:extLst>
    </dgm:pt>
    <dgm:pt modelId="{314AD4E9-69DF-4035-942E-179C3AAFE8AB}" type="pres">
      <dgm:prSet presAssocID="{86F8DCEB-A897-48E4-B9D3-B7ABF5528D2C}" presName="spaceRect" presStyleCnt="0"/>
      <dgm:spPr/>
    </dgm:pt>
    <dgm:pt modelId="{D00C949A-B42D-42A1-84CC-0CC5309AC09E}" type="pres">
      <dgm:prSet presAssocID="{86F8DCEB-A897-48E4-B9D3-B7ABF5528D2C}" presName="parTx" presStyleLbl="revTx" presStyleIdx="2" presStyleCnt="5">
        <dgm:presLayoutVars>
          <dgm:chMax val="0"/>
          <dgm:chPref val="0"/>
        </dgm:presLayoutVars>
      </dgm:prSet>
      <dgm:spPr/>
    </dgm:pt>
    <dgm:pt modelId="{11D9FA4C-D4F3-457E-BD7F-E08BCF7D6817}" type="pres">
      <dgm:prSet presAssocID="{A95B8C2F-458D-4BF1-8B33-C9A7F135335E}" presName="sibTrans" presStyleCnt="0"/>
      <dgm:spPr/>
    </dgm:pt>
    <dgm:pt modelId="{FE9DFD0B-A064-48E0-8214-D594B7617BF9}" type="pres">
      <dgm:prSet presAssocID="{1FE73DFC-3B8F-4E1A-8CBE-57184E539A74}" presName="compNode" presStyleCnt="0"/>
      <dgm:spPr/>
    </dgm:pt>
    <dgm:pt modelId="{292737A8-D853-417E-A4E0-F6DF5AF296C8}" type="pres">
      <dgm:prSet presAssocID="{1FE73DFC-3B8F-4E1A-8CBE-57184E539A74}" presName="bgRect" presStyleLbl="bgShp" presStyleIdx="3" presStyleCnt="5"/>
      <dgm:spPr/>
    </dgm:pt>
    <dgm:pt modelId="{E46AFFB3-FDD5-4E0D-92FF-767798E19DD4}" type="pres">
      <dgm:prSet presAssocID="{1FE73DFC-3B8F-4E1A-8CBE-57184E539A74}"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Head with Gears"/>
        </a:ext>
      </dgm:extLst>
    </dgm:pt>
    <dgm:pt modelId="{F2BDE18D-C8B4-4C22-BA86-E7FBC22E87B0}" type="pres">
      <dgm:prSet presAssocID="{1FE73DFC-3B8F-4E1A-8CBE-57184E539A74}" presName="spaceRect" presStyleCnt="0"/>
      <dgm:spPr/>
    </dgm:pt>
    <dgm:pt modelId="{84E685E8-955F-4D11-82E0-0CEE894F9BDF}" type="pres">
      <dgm:prSet presAssocID="{1FE73DFC-3B8F-4E1A-8CBE-57184E539A74}" presName="parTx" presStyleLbl="revTx" presStyleIdx="3" presStyleCnt="5">
        <dgm:presLayoutVars>
          <dgm:chMax val="0"/>
          <dgm:chPref val="0"/>
        </dgm:presLayoutVars>
      </dgm:prSet>
      <dgm:spPr/>
    </dgm:pt>
    <dgm:pt modelId="{4B851D44-B30C-424B-9D17-927CDC9F9A75}" type="pres">
      <dgm:prSet presAssocID="{C7268986-5C1C-45E3-8E63-F6AA6353A24E}" presName="sibTrans" presStyleCnt="0"/>
      <dgm:spPr/>
    </dgm:pt>
    <dgm:pt modelId="{D2306E4B-54BE-4D85-B354-05D4033AABEB}" type="pres">
      <dgm:prSet presAssocID="{6E32ABFB-E383-4B88-9FDA-725A6DA7BC49}" presName="compNode" presStyleCnt="0"/>
      <dgm:spPr/>
    </dgm:pt>
    <dgm:pt modelId="{9B580E00-2CCF-402A-9B68-A1824451EC12}" type="pres">
      <dgm:prSet presAssocID="{6E32ABFB-E383-4B88-9FDA-725A6DA7BC49}" presName="bgRect" presStyleLbl="bgShp" presStyleIdx="4" presStyleCnt="5"/>
      <dgm:spPr/>
    </dgm:pt>
    <dgm:pt modelId="{A7FD2D7E-EF99-4CED-AEF8-1160C540C17A}" type="pres">
      <dgm:prSet presAssocID="{6E32ABFB-E383-4B88-9FDA-725A6DA7BC49}"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Disconnected"/>
        </a:ext>
      </dgm:extLst>
    </dgm:pt>
    <dgm:pt modelId="{DB68AADB-F0F6-4E89-90DF-171CA08BC6F9}" type="pres">
      <dgm:prSet presAssocID="{6E32ABFB-E383-4B88-9FDA-725A6DA7BC49}" presName="spaceRect" presStyleCnt="0"/>
      <dgm:spPr/>
    </dgm:pt>
    <dgm:pt modelId="{C3DB80C6-275F-4959-AA8C-293AE13D12DE}" type="pres">
      <dgm:prSet presAssocID="{6E32ABFB-E383-4B88-9FDA-725A6DA7BC49}" presName="parTx" presStyleLbl="revTx" presStyleIdx="4" presStyleCnt="5">
        <dgm:presLayoutVars>
          <dgm:chMax val="0"/>
          <dgm:chPref val="0"/>
        </dgm:presLayoutVars>
      </dgm:prSet>
      <dgm:spPr/>
    </dgm:pt>
  </dgm:ptLst>
  <dgm:cxnLst>
    <dgm:cxn modelId="{02E71922-18FF-45A9-8AA2-3E3E884AF513}" type="presOf" srcId="{3693A5F6-4618-4A2B-BA4E-7ACC4EBFCC38}" destId="{A00F9463-F28E-43CC-9BA6-4312E7A551CC}" srcOrd="0" destOrd="0" presId="urn:microsoft.com/office/officeart/2018/2/layout/IconVerticalSolidList"/>
    <dgm:cxn modelId="{D120E330-6032-4658-AE8F-93FCE5F7EFCB}" type="presOf" srcId="{E3BA7720-06B8-4975-B74A-F37F985B5390}" destId="{5AD25080-B0A9-4638-BBCD-ABA8CE30D1C3}" srcOrd="0" destOrd="0" presId="urn:microsoft.com/office/officeart/2018/2/layout/IconVerticalSolidList"/>
    <dgm:cxn modelId="{5437AF65-F68A-480B-A486-0CBC879BF661}" srcId="{3693A5F6-4618-4A2B-BA4E-7ACC4EBFCC38}" destId="{6E32ABFB-E383-4B88-9FDA-725A6DA7BC49}" srcOrd="4" destOrd="0" parTransId="{B8333ECE-523E-4882-842F-2AC5056F510E}" sibTransId="{FFC8A2C9-EF0A-4213-9809-2ED483C736C0}"/>
    <dgm:cxn modelId="{B7BFC36A-E344-4AC0-8D8C-99CEE1EAB483}" type="presOf" srcId="{00D7D2BC-3E34-404E-9CF3-C72A156E0BEE}" destId="{7370043F-8EB6-47AF-9F40-09569EA83667}" srcOrd="0" destOrd="0" presId="urn:microsoft.com/office/officeart/2018/2/layout/IconVerticalSolidList"/>
    <dgm:cxn modelId="{A4FA7350-EAA8-4199-90B5-8F5940187008}" type="presOf" srcId="{1FE73DFC-3B8F-4E1A-8CBE-57184E539A74}" destId="{84E685E8-955F-4D11-82E0-0CEE894F9BDF}" srcOrd="0" destOrd="0" presId="urn:microsoft.com/office/officeart/2018/2/layout/IconVerticalSolidList"/>
    <dgm:cxn modelId="{6C4E7758-A660-42B1-90CC-2D0C11A33539}" srcId="{3693A5F6-4618-4A2B-BA4E-7ACC4EBFCC38}" destId="{00D7D2BC-3E34-404E-9CF3-C72A156E0BEE}" srcOrd="0" destOrd="0" parTransId="{0746B5B2-47E1-4751-83DD-4290680C53E1}" sibTransId="{DB3CE196-FBE7-4D08-A021-828EDBDF65C2}"/>
    <dgm:cxn modelId="{9203A57A-1537-4FB5-A3A6-639AAFF27520}" type="presOf" srcId="{86F8DCEB-A897-48E4-B9D3-B7ABF5528D2C}" destId="{D00C949A-B42D-42A1-84CC-0CC5309AC09E}" srcOrd="0" destOrd="0" presId="urn:microsoft.com/office/officeart/2018/2/layout/IconVerticalSolidList"/>
    <dgm:cxn modelId="{1C2F2094-A137-4F35-9DAC-1A4B7F49C91D}" srcId="{3693A5F6-4618-4A2B-BA4E-7ACC4EBFCC38}" destId="{E3BA7720-06B8-4975-B74A-F37F985B5390}" srcOrd="1" destOrd="0" parTransId="{D23D3016-F0EE-4135-90EF-C9C7660331EC}" sibTransId="{C93B176D-9629-44BB-A7CA-9503B9016E46}"/>
    <dgm:cxn modelId="{98F8D6E1-119A-4E70-9E5A-4D0453825474}" srcId="{3693A5F6-4618-4A2B-BA4E-7ACC4EBFCC38}" destId="{1FE73DFC-3B8F-4E1A-8CBE-57184E539A74}" srcOrd="3" destOrd="0" parTransId="{D20EB975-D688-4A97-AFD9-E922B514886D}" sibTransId="{C7268986-5C1C-45E3-8E63-F6AA6353A24E}"/>
    <dgm:cxn modelId="{CC0DC4E3-E090-406C-8524-53B189519411}" type="presOf" srcId="{6E32ABFB-E383-4B88-9FDA-725A6DA7BC49}" destId="{C3DB80C6-275F-4959-AA8C-293AE13D12DE}" srcOrd="0" destOrd="0" presId="urn:microsoft.com/office/officeart/2018/2/layout/IconVerticalSolidList"/>
    <dgm:cxn modelId="{CF618BFC-9F98-4A73-A160-DC821787C701}" srcId="{3693A5F6-4618-4A2B-BA4E-7ACC4EBFCC38}" destId="{86F8DCEB-A897-48E4-B9D3-B7ABF5528D2C}" srcOrd="2" destOrd="0" parTransId="{F6388712-1B05-4C66-B2EE-3F7D407200D3}" sibTransId="{A95B8C2F-458D-4BF1-8B33-C9A7F135335E}"/>
    <dgm:cxn modelId="{8D7BBB55-F007-4C87-840B-18C5090BDBEB}" type="presParOf" srcId="{A00F9463-F28E-43CC-9BA6-4312E7A551CC}" destId="{132AC082-1CBB-4C1F-ADBA-1C4EC54C07AA}" srcOrd="0" destOrd="0" presId="urn:microsoft.com/office/officeart/2018/2/layout/IconVerticalSolidList"/>
    <dgm:cxn modelId="{2FB7F031-3B7D-4DE4-8CE5-986BAF012D28}" type="presParOf" srcId="{132AC082-1CBB-4C1F-ADBA-1C4EC54C07AA}" destId="{FA4B00A0-3E05-4562-8377-3B6C000EF4B6}" srcOrd="0" destOrd="0" presId="urn:microsoft.com/office/officeart/2018/2/layout/IconVerticalSolidList"/>
    <dgm:cxn modelId="{D2896416-0CA7-4AFB-913F-18945C9FBB23}" type="presParOf" srcId="{132AC082-1CBB-4C1F-ADBA-1C4EC54C07AA}" destId="{B6F97982-3B09-4A16-90C5-597AF305F506}" srcOrd="1" destOrd="0" presId="urn:microsoft.com/office/officeart/2018/2/layout/IconVerticalSolidList"/>
    <dgm:cxn modelId="{59AB84FE-C966-4C32-89CF-54DD30DAE250}" type="presParOf" srcId="{132AC082-1CBB-4C1F-ADBA-1C4EC54C07AA}" destId="{CCF14727-1F96-4DE9-9CE5-8AC74C152757}" srcOrd="2" destOrd="0" presId="urn:microsoft.com/office/officeart/2018/2/layout/IconVerticalSolidList"/>
    <dgm:cxn modelId="{7EE992F1-3C5B-490A-A8F3-2B6BB70D53CF}" type="presParOf" srcId="{132AC082-1CBB-4C1F-ADBA-1C4EC54C07AA}" destId="{7370043F-8EB6-47AF-9F40-09569EA83667}" srcOrd="3" destOrd="0" presId="urn:microsoft.com/office/officeart/2018/2/layout/IconVerticalSolidList"/>
    <dgm:cxn modelId="{BFF535A8-6FE7-41E7-B64A-33AD4017C994}" type="presParOf" srcId="{A00F9463-F28E-43CC-9BA6-4312E7A551CC}" destId="{FCEE1882-4FC1-408B-975B-8F35D266AA5D}" srcOrd="1" destOrd="0" presId="urn:microsoft.com/office/officeart/2018/2/layout/IconVerticalSolidList"/>
    <dgm:cxn modelId="{ECCB0E37-92CA-4421-BDE6-4F001B4A0F9C}" type="presParOf" srcId="{A00F9463-F28E-43CC-9BA6-4312E7A551CC}" destId="{156F1545-34CD-469A-801A-BB490E3E58BD}" srcOrd="2" destOrd="0" presId="urn:microsoft.com/office/officeart/2018/2/layout/IconVerticalSolidList"/>
    <dgm:cxn modelId="{CB22B824-61E2-45EB-BBD1-6E0250444453}" type="presParOf" srcId="{156F1545-34CD-469A-801A-BB490E3E58BD}" destId="{C01CB5F5-220A-4229-8F5A-614E014C3A7D}" srcOrd="0" destOrd="0" presId="urn:microsoft.com/office/officeart/2018/2/layout/IconVerticalSolidList"/>
    <dgm:cxn modelId="{DDE612BE-AA2D-41BE-9CCB-4F97DF423A50}" type="presParOf" srcId="{156F1545-34CD-469A-801A-BB490E3E58BD}" destId="{9C00C4D3-3727-428E-9117-F7DC745D6311}" srcOrd="1" destOrd="0" presId="urn:microsoft.com/office/officeart/2018/2/layout/IconVerticalSolidList"/>
    <dgm:cxn modelId="{5B5A8E56-63DD-446F-81F7-430816F9235D}" type="presParOf" srcId="{156F1545-34CD-469A-801A-BB490E3E58BD}" destId="{17B32764-6361-4423-8656-67597CA6F9D4}" srcOrd="2" destOrd="0" presId="urn:microsoft.com/office/officeart/2018/2/layout/IconVerticalSolidList"/>
    <dgm:cxn modelId="{0B1F6D49-55A5-4486-9124-A7F96DB65D1D}" type="presParOf" srcId="{156F1545-34CD-469A-801A-BB490E3E58BD}" destId="{5AD25080-B0A9-4638-BBCD-ABA8CE30D1C3}" srcOrd="3" destOrd="0" presId="urn:microsoft.com/office/officeart/2018/2/layout/IconVerticalSolidList"/>
    <dgm:cxn modelId="{C0F182FC-6638-4936-BF86-F62F9C76E072}" type="presParOf" srcId="{A00F9463-F28E-43CC-9BA6-4312E7A551CC}" destId="{73F8DC58-876A-4700-97A8-CE22B8115BEF}" srcOrd="3" destOrd="0" presId="urn:microsoft.com/office/officeart/2018/2/layout/IconVerticalSolidList"/>
    <dgm:cxn modelId="{613C5FCE-7BA6-4881-89AB-E11241A58A80}" type="presParOf" srcId="{A00F9463-F28E-43CC-9BA6-4312E7A551CC}" destId="{97270306-2C1C-41E0-AE61-E234AFCE052F}" srcOrd="4" destOrd="0" presId="urn:microsoft.com/office/officeart/2018/2/layout/IconVerticalSolidList"/>
    <dgm:cxn modelId="{4D6F4306-5E8F-486D-8AA0-8202A2E42AE7}" type="presParOf" srcId="{97270306-2C1C-41E0-AE61-E234AFCE052F}" destId="{F5C4DC69-45DC-4E16-9061-26660A618C84}" srcOrd="0" destOrd="0" presId="urn:microsoft.com/office/officeart/2018/2/layout/IconVerticalSolidList"/>
    <dgm:cxn modelId="{B889306B-CAE1-4EC6-A90A-635B5B2E5832}" type="presParOf" srcId="{97270306-2C1C-41E0-AE61-E234AFCE052F}" destId="{68A0A7BB-33B7-4A38-8AE4-64EA824A9AE2}" srcOrd="1" destOrd="0" presId="urn:microsoft.com/office/officeart/2018/2/layout/IconVerticalSolidList"/>
    <dgm:cxn modelId="{B3C52E8E-8AB0-4FCF-9A5B-92C5CE44855F}" type="presParOf" srcId="{97270306-2C1C-41E0-AE61-E234AFCE052F}" destId="{314AD4E9-69DF-4035-942E-179C3AAFE8AB}" srcOrd="2" destOrd="0" presId="urn:microsoft.com/office/officeart/2018/2/layout/IconVerticalSolidList"/>
    <dgm:cxn modelId="{75FED626-E940-459C-90EC-222EE07C1A4E}" type="presParOf" srcId="{97270306-2C1C-41E0-AE61-E234AFCE052F}" destId="{D00C949A-B42D-42A1-84CC-0CC5309AC09E}" srcOrd="3" destOrd="0" presId="urn:microsoft.com/office/officeart/2018/2/layout/IconVerticalSolidList"/>
    <dgm:cxn modelId="{28A04C3E-EB25-4DDD-9203-49755AF88C87}" type="presParOf" srcId="{A00F9463-F28E-43CC-9BA6-4312E7A551CC}" destId="{11D9FA4C-D4F3-457E-BD7F-E08BCF7D6817}" srcOrd="5" destOrd="0" presId="urn:microsoft.com/office/officeart/2018/2/layout/IconVerticalSolidList"/>
    <dgm:cxn modelId="{C2FD09A8-0532-4EF5-A0F8-54B8B8D8F1FD}" type="presParOf" srcId="{A00F9463-F28E-43CC-9BA6-4312E7A551CC}" destId="{FE9DFD0B-A064-48E0-8214-D594B7617BF9}" srcOrd="6" destOrd="0" presId="urn:microsoft.com/office/officeart/2018/2/layout/IconVerticalSolidList"/>
    <dgm:cxn modelId="{1DD50AE8-53C0-4B0F-9C9D-6B609E3807D7}" type="presParOf" srcId="{FE9DFD0B-A064-48E0-8214-D594B7617BF9}" destId="{292737A8-D853-417E-A4E0-F6DF5AF296C8}" srcOrd="0" destOrd="0" presId="urn:microsoft.com/office/officeart/2018/2/layout/IconVerticalSolidList"/>
    <dgm:cxn modelId="{90A21DB9-D0A2-41C4-807F-606639C8B10A}" type="presParOf" srcId="{FE9DFD0B-A064-48E0-8214-D594B7617BF9}" destId="{E46AFFB3-FDD5-4E0D-92FF-767798E19DD4}" srcOrd="1" destOrd="0" presId="urn:microsoft.com/office/officeart/2018/2/layout/IconVerticalSolidList"/>
    <dgm:cxn modelId="{1BFC7740-AEE7-4A12-81E3-D4CEA8A89C11}" type="presParOf" srcId="{FE9DFD0B-A064-48E0-8214-D594B7617BF9}" destId="{F2BDE18D-C8B4-4C22-BA86-E7FBC22E87B0}" srcOrd="2" destOrd="0" presId="urn:microsoft.com/office/officeart/2018/2/layout/IconVerticalSolidList"/>
    <dgm:cxn modelId="{CDBF6D19-A962-4C1B-9924-A006DDCE77F4}" type="presParOf" srcId="{FE9DFD0B-A064-48E0-8214-D594B7617BF9}" destId="{84E685E8-955F-4D11-82E0-0CEE894F9BDF}" srcOrd="3" destOrd="0" presId="urn:microsoft.com/office/officeart/2018/2/layout/IconVerticalSolidList"/>
    <dgm:cxn modelId="{F451192E-A523-40FF-8A40-CF396A5852CD}" type="presParOf" srcId="{A00F9463-F28E-43CC-9BA6-4312E7A551CC}" destId="{4B851D44-B30C-424B-9D17-927CDC9F9A75}" srcOrd="7" destOrd="0" presId="urn:microsoft.com/office/officeart/2018/2/layout/IconVerticalSolidList"/>
    <dgm:cxn modelId="{896D02BD-AA83-48E3-928F-C01CA80DDB88}" type="presParOf" srcId="{A00F9463-F28E-43CC-9BA6-4312E7A551CC}" destId="{D2306E4B-54BE-4D85-B354-05D4033AABEB}" srcOrd="8" destOrd="0" presId="urn:microsoft.com/office/officeart/2018/2/layout/IconVerticalSolidList"/>
    <dgm:cxn modelId="{F603877E-9498-4B20-A874-90639E3A85E4}" type="presParOf" srcId="{D2306E4B-54BE-4D85-B354-05D4033AABEB}" destId="{9B580E00-2CCF-402A-9B68-A1824451EC12}" srcOrd="0" destOrd="0" presId="urn:microsoft.com/office/officeart/2018/2/layout/IconVerticalSolidList"/>
    <dgm:cxn modelId="{1C5A0978-2504-4E79-9801-10F61CE710A9}" type="presParOf" srcId="{D2306E4B-54BE-4D85-B354-05D4033AABEB}" destId="{A7FD2D7E-EF99-4CED-AEF8-1160C540C17A}" srcOrd="1" destOrd="0" presId="urn:microsoft.com/office/officeart/2018/2/layout/IconVerticalSolidList"/>
    <dgm:cxn modelId="{0CA3CF8D-4537-41EE-A908-C443BC28F4CB}" type="presParOf" srcId="{D2306E4B-54BE-4D85-B354-05D4033AABEB}" destId="{DB68AADB-F0F6-4E89-90DF-171CA08BC6F9}" srcOrd="2" destOrd="0" presId="urn:microsoft.com/office/officeart/2018/2/layout/IconVerticalSolidList"/>
    <dgm:cxn modelId="{95715A68-1B87-44C6-A56B-B675DBF7D6B9}" type="presParOf" srcId="{D2306E4B-54BE-4D85-B354-05D4033AABEB}" destId="{C3DB80C6-275F-4959-AA8C-293AE13D12DE}"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4B00A0-3E05-4562-8377-3B6C000EF4B6}">
      <dsp:nvSpPr>
        <dsp:cNvPr id="0" name=""/>
        <dsp:cNvSpPr/>
      </dsp:nvSpPr>
      <dsp:spPr>
        <a:xfrm>
          <a:off x="0" y="3262"/>
          <a:ext cx="10576558" cy="69482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6F97982-3B09-4A16-90C5-597AF305F506}">
      <dsp:nvSpPr>
        <dsp:cNvPr id="0" name=""/>
        <dsp:cNvSpPr/>
      </dsp:nvSpPr>
      <dsp:spPr>
        <a:xfrm>
          <a:off x="210184" y="159597"/>
          <a:ext cx="382153" cy="38215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370043F-8EB6-47AF-9F40-09569EA83667}">
      <dsp:nvSpPr>
        <dsp:cNvPr id="0" name=""/>
        <dsp:cNvSpPr/>
      </dsp:nvSpPr>
      <dsp:spPr>
        <a:xfrm>
          <a:off x="802521" y="3262"/>
          <a:ext cx="9774036" cy="6948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536" tIns="73536" rIns="73536" bIns="73536" numCol="1" spcCol="1270" anchor="ctr" anchorCtr="0">
          <a:noAutofit/>
        </a:bodyPr>
        <a:lstStyle/>
        <a:p>
          <a:pPr marL="0" lvl="0" indent="0" algn="l" defTabSz="666750">
            <a:lnSpc>
              <a:spcPct val="100000"/>
            </a:lnSpc>
            <a:spcBef>
              <a:spcPct val="0"/>
            </a:spcBef>
            <a:spcAft>
              <a:spcPct val="35000"/>
            </a:spcAft>
            <a:buNone/>
          </a:pPr>
          <a:r>
            <a:rPr lang="en-US" sz="1500" b="1" kern="1200" dirty="0"/>
            <a:t>Long Short-Term Memory Networks (LSTM): </a:t>
          </a:r>
          <a:r>
            <a:rPr lang="en-US" sz="1500" kern="1200" dirty="0"/>
            <a:t>Utilizes deep learning to model long-term dependencies in stock price sequences, capturing patterns that are not apparent to human analysts or traditional methods.</a:t>
          </a:r>
        </a:p>
      </dsp:txBody>
      <dsp:txXfrm>
        <a:off x="802521" y="3262"/>
        <a:ext cx="9774036" cy="694823"/>
      </dsp:txXfrm>
    </dsp:sp>
    <dsp:sp modelId="{C01CB5F5-220A-4229-8F5A-614E014C3A7D}">
      <dsp:nvSpPr>
        <dsp:cNvPr id="0" name=""/>
        <dsp:cNvSpPr/>
      </dsp:nvSpPr>
      <dsp:spPr>
        <a:xfrm>
          <a:off x="0" y="871792"/>
          <a:ext cx="10576558" cy="69482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C00C4D3-3727-428E-9117-F7DC745D6311}">
      <dsp:nvSpPr>
        <dsp:cNvPr id="0" name=""/>
        <dsp:cNvSpPr/>
      </dsp:nvSpPr>
      <dsp:spPr>
        <a:xfrm>
          <a:off x="210184" y="1028127"/>
          <a:ext cx="382153" cy="38215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AD25080-B0A9-4638-BBCD-ABA8CE30D1C3}">
      <dsp:nvSpPr>
        <dsp:cNvPr id="0" name=""/>
        <dsp:cNvSpPr/>
      </dsp:nvSpPr>
      <dsp:spPr>
        <a:xfrm>
          <a:off x="802521" y="871792"/>
          <a:ext cx="9774036" cy="6948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536" tIns="73536" rIns="73536" bIns="73536" numCol="1" spcCol="1270" anchor="ctr" anchorCtr="0">
          <a:noAutofit/>
        </a:bodyPr>
        <a:lstStyle/>
        <a:p>
          <a:pPr marL="0" lvl="0" indent="0" algn="l" defTabSz="666750">
            <a:lnSpc>
              <a:spcPct val="100000"/>
            </a:lnSpc>
            <a:spcBef>
              <a:spcPct val="0"/>
            </a:spcBef>
            <a:spcAft>
              <a:spcPct val="35000"/>
            </a:spcAft>
            <a:buNone/>
          </a:pPr>
          <a:r>
            <a:rPr lang="en-US" sz="1500" b="1" kern="1200"/>
            <a:t>Autoregressive Integrated Moving Average (ARIMA): </a:t>
          </a:r>
          <a:r>
            <a:rPr lang="en-US" sz="1500" kern="1200"/>
            <a:t>Models time series data based on its own past values (autoregression), the integrated part of the model accounts for the trends, making the time series stationary.</a:t>
          </a:r>
        </a:p>
      </dsp:txBody>
      <dsp:txXfrm>
        <a:off x="802521" y="871792"/>
        <a:ext cx="9774036" cy="694823"/>
      </dsp:txXfrm>
    </dsp:sp>
    <dsp:sp modelId="{F5C4DC69-45DC-4E16-9061-26660A618C84}">
      <dsp:nvSpPr>
        <dsp:cNvPr id="0" name=""/>
        <dsp:cNvSpPr/>
      </dsp:nvSpPr>
      <dsp:spPr>
        <a:xfrm>
          <a:off x="0" y="1740322"/>
          <a:ext cx="10576558" cy="69482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8A0A7BB-33B7-4A38-8AE4-64EA824A9AE2}">
      <dsp:nvSpPr>
        <dsp:cNvPr id="0" name=""/>
        <dsp:cNvSpPr/>
      </dsp:nvSpPr>
      <dsp:spPr>
        <a:xfrm>
          <a:off x="210184" y="1896657"/>
          <a:ext cx="382153" cy="38215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00C949A-B42D-42A1-84CC-0CC5309AC09E}">
      <dsp:nvSpPr>
        <dsp:cNvPr id="0" name=""/>
        <dsp:cNvSpPr/>
      </dsp:nvSpPr>
      <dsp:spPr>
        <a:xfrm>
          <a:off x="802521" y="1740322"/>
          <a:ext cx="9774036" cy="6948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536" tIns="73536" rIns="73536" bIns="73536" numCol="1" spcCol="1270" anchor="ctr" anchorCtr="0">
          <a:noAutofit/>
        </a:bodyPr>
        <a:lstStyle/>
        <a:p>
          <a:pPr marL="0" lvl="0" indent="0" algn="l" defTabSz="666750">
            <a:lnSpc>
              <a:spcPct val="100000"/>
            </a:lnSpc>
            <a:spcBef>
              <a:spcPct val="0"/>
            </a:spcBef>
            <a:spcAft>
              <a:spcPct val="35000"/>
            </a:spcAft>
            <a:buNone/>
          </a:pPr>
          <a:r>
            <a:rPr lang="en-US" sz="1500" b="1" kern="1200" dirty="0"/>
            <a:t>Seasonal ARIMA (SARIMA): </a:t>
          </a:r>
          <a:r>
            <a:rPr lang="en-US" sz="1500" kern="1200" dirty="0"/>
            <a:t>Extends ARIMA to account for seasonal effects, which is particularly useful for stocks with patterns that repeat over a set period.</a:t>
          </a:r>
        </a:p>
      </dsp:txBody>
      <dsp:txXfrm>
        <a:off x="802521" y="1740322"/>
        <a:ext cx="9774036" cy="694823"/>
      </dsp:txXfrm>
    </dsp:sp>
    <dsp:sp modelId="{292737A8-D853-417E-A4E0-F6DF5AF296C8}">
      <dsp:nvSpPr>
        <dsp:cNvPr id="0" name=""/>
        <dsp:cNvSpPr/>
      </dsp:nvSpPr>
      <dsp:spPr>
        <a:xfrm>
          <a:off x="0" y="2608851"/>
          <a:ext cx="10576558" cy="69482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46AFFB3-FDD5-4E0D-92FF-767798E19DD4}">
      <dsp:nvSpPr>
        <dsp:cNvPr id="0" name=""/>
        <dsp:cNvSpPr/>
      </dsp:nvSpPr>
      <dsp:spPr>
        <a:xfrm>
          <a:off x="210184" y="2765187"/>
          <a:ext cx="382153" cy="38215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4E685E8-955F-4D11-82E0-0CEE894F9BDF}">
      <dsp:nvSpPr>
        <dsp:cNvPr id="0" name=""/>
        <dsp:cNvSpPr/>
      </dsp:nvSpPr>
      <dsp:spPr>
        <a:xfrm>
          <a:off x="802521" y="2608851"/>
          <a:ext cx="9774036" cy="6948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536" tIns="73536" rIns="73536" bIns="73536" numCol="1" spcCol="1270" anchor="ctr" anchorCtr="0">
          <a:noAutofit/>
        </a:bodyPr>
        <a:lstStyle/>
        <a:p>
          <a:pPr marL="0" lvl="0" indent="0" algn="l" defTabSz="666750">
            <a:lnSpc>
              <a:spcPct val="100000"/>
            </a:lnSpc>
            <a:spcBef>
              <a:spcPct val="0"/>
            </a:spcBef>
            <a:spcAft>
              <a:spcPct val="35000"/>
            </a:spcAft>
            <a:buNone/>
          </a:pPr>
          <a:r>
            <a:rPr lang="en-US" sz="1500" b="1" kern="1200"/>
            <a:t>Fuzzy Time Series: </a:t>
          </a:r>
          <a:r>
            <a:rPr lang="en-US" sz="1500" kern="1200"/>
            <a:t>Applies fuzzy logic to handle the uncertainty and imprecision inherent in financial time series data, providing a flexible approach that can adapt to the fuzzy nature of market dynamics.</a:t>
          </a:r>
        </a:p>
      </dsp:txBody>
      <dsp:txXfrm>
        <a:off x="802521" y="2608851"/>
        <a:ext cx="9774036" cy="694823"/>
      </dsp:txXfrm>
    </dsp:sp>
    <dsp:sp modelId="{9B580E00-2CCF-402A-9B68-A1824451EC12}">
      <dsp:nvSpPr>
        <dsp:cNvPr id="0" name=""/>
        <dsp:cNvSpPr/>
      </dsp:nvSpPr>
      <dsp:spPr>
        <a:xfrm>
          <a:off x="0" y="3477381"/>
          <a:ext cx="10576558" cy="69482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7FD2D7E-EF99-4CED-AEF8-1160C540C17A}">
      <dsp:nvSpPr>
        <dsp:cNvPr id="0" name=""/>
        <dsp:cNvSpPr/>
      </dsp:nvSpPr>
      <dsp:spPr>
        <a:xfrm>
          <a:off x="210184" y="3633717"/>
          <a:ext cx="382153" cy="382153"/>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3DB80C6-275F-4959-AA8C-293AE13D12DE}">
      <dsp:nvSpPr>
        <dsp:cNvPr id="0" name=""/>
        <dsp:cNvSpPr/>
      </dsp:nvSpPr>
      <dsp:spPr>
        <a:xfrm>
          <a:off x="802521" y="3477381"/>
          <a:ext cx="9774036" cy="6948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536" tIns="73536" rIns="73536" bIns="73536" numCol="1" spcCol="1270" anchor="ctr" anchorCtr="0">
          <a:noAutofit/>
        </a:bodyPr>
        <a:lstStyle/>
        <a:p>
          <a:pPr marL="0" lvl="0" indent="0" algn="l" defTabSz="666750">
            <a:lnSpc>
              <a:spcPct val="100000"/>
            </a:lnSpc>
            <a:spcBef>
              <a:spcPct val="0"/>
            </a:spcBef>
            <a:spcAft>
              <a:spcPct val="35000"/>
            </a:spcAft>
            <a:buNone/>
          </a:pPr>
          <a:r>
            <a:rPr lang="en-US" sz="1500" b="1" kern="1200"/>
            <a:t>Ensemble Models: </a:t>
          </a:r>
          <a:r>
            <a:rPr lang="en-US" sz="1500" kern="1200"/>
            <a:t>Combines predictions from various models to leverage their individual strengths, reduce the impact of any single model’s weaknesses, and improve overall forecasting accuracy.</a:t>
          </a:r>
        </a:p>
      </dsp:txBody>
      <dsp:txXfrm>
        <a:off x="802521" y="3477381"/>
        <a:ext cx="9774036" cy="694823"/>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02D6FF8-3746-457A-9454-0A4F4A90FE4C}" type="datetimeFigureOut">
              <a:rPr lang="en-IN" smtClean="0"/>
              <a:t>28-04-2024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8F9F46C-FD73-46B0-88E7-FAADD33C978B}" type="slidenum">
              <a:rPr lang="en-IN" smtClean="0"/>
              <a:t>‹#›</a:t>
            </a:fld>
            <a:endParaRPr lang="en-IN"/>
          </a:p>
        </p:txBody>
      </p:sp>
    </p:spTree>
    <p:extLst>
      <p:ext uri="{BB962C8B-B14F-4D97-AF65-F5344CB8AC3E}">
        <p14:creationId xmlns:p14="http://schemas.microsoft.com/office/powerpoint/2010/main" val="8415669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8F9F46C-FD73-46B0-88E7-FAADD33C978B}" type="slidenum">
              <a:rPr lang="en-IN" smtClean="0"/>
              <a:t>2</a:t>
            </a:fld>
            <a:endParaRPr lang="en-IN"/>
          </a:p>
        </p:txBody>
      </p:sp>
    </p:spTree>
    <p:extLst>
      <p:ext uri="{BB962C8B-B14F-4D97-AF65-F5344CB8AC3E}">
        <p14:creationId xmlns:p14="http://schemas.microsoft.com/office/powerpoint/2010/main" val="1903195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8F9F46C-FD73-46B0-88E7-FAADD33C978B}" type="slidenum">
              <a:rPr lang="en-IN" smtClean="0"/>
              <a:t>20</a:t>
            </a:fld>
            <a:endParaRPr lang="en-IN"/>
          </a:p>
        </p:txBody>
      </p:sp>
    </p:spTree>
    <p:extLst>
      <p:ext uri="{BB962C8B-B14F-4D97-AF65-F5344CB8AC3E}">
        <p14:creationId xmlns:p14="http://schemas.microsoft.com/office/powerpoint/2010/main" val="36080312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8F9F46C-FD73-46B0-88E7-FAADD33C978B}" type="slidenum">
              <a:rPr lang="en-IN" smtClean="0"/>
              <a:t>21</a:t>
            </a:fld>
            <a:endParaRPr lang="en-IN"/>
          </a:p>
        </p:txBody>
      </p:sp>
    </p:spTree>
    <p:extLst>
      <p:ext uri="{BB962C8B-B14F-4D97-AF65-F5344CB8AC3E}">
        <p14:creationId xmlns:p14="http://schemas.microsoft.com/office/powerpoint/2010/main" val="11583074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8F9F46C-FD73-46B0-88E7-FAADD33C978B}" type="slidenum">
              <a:rPr lang="en-IN" smtClean="0"/>
              <a:t>6</a:t>
            </a:fld>
            <a:endParaRPr lang="en-IN"/>
          </a:p>
        </p:txBody>
      </p:sp>
    </p:spTree>
    <p:extLst>
      <p:ext uri="{BB962C8B-B14F-4D97-AF65-F5344CB8AC3E}">
        <p14:creationId xmlns:p14="http://schemas.microsoft.com/office/powerpoint/2010/main" val="1692399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8F9F46C-FD73-46B0-88E7-FAADD33C978B}" type="slidenum">
              <a:rPr lang="en-IN" smtClean="0"/>
              <a:t>10</a:t>
            </a:fld>
            <a:endParaRPr lang="en-IN"/>
          </a:p>
        </p:txBody>
      </p:sp>
    </p:spTree>
    <p:extLst>
      <p:ext uri="{BB962C8B-B14F-4D97-AF65-F5344CB8AC3E}">
        <p14:creationId xmlns:p14="http://schemas.microsoft.com/office/powerpoint/2010/main" val="21614877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8F9F46C-FD73-46B0-88E7-FAADD33C978B}" type="slidenum">
              <a:rPr lang="en-IN" smtClean="0"/>
              <a:t>11</a:t>
            </a:fld>
            <a:endParaRPr lang="en-IN"/>
          </a:p>
        </p:txBody>
      </p:sp>
    </p:spTree>
    <p:extLst>
      <p:ext uri="{BB962C8B-B14F-4D97-AF65-F5344CB8AC3E}">
        <p14:creationId xmlns:p14="http://schemas.microsoft.com/office/powerpoint/2010/main" val="22080988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8F9F46C-FD73-46B0-88E7-FAADD33C978B}" type="slidenum">
              <a:rPr lang="en-IN" smtClean="0"/>
              <a:t>13</a:t>
            </a:fld>
            <a:endParaRPr lang="en-IN"/>
          </a:p>
        </p:txBody>
      </p:sp>
    </p:spTree>
    <p:extLst>
      <p:ext uri="{BB962C8B-B14F-4D97-AF65-F5344CB8AC3E}">
        <p14:creationId xmlns:p14="http://schemas.microsoft.com/office/powerpoint/2010/main" val="29111205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8F9F46C-FD73-46B0-88E7-FAADD33C978B}" type="slidenum">
              <a:rPr lang="en-IN" smtClean="0"/>
              <a:t>14</a:t>
            </a:fld>
            <a:endParaRPr lang="en-IN"/>
          </a:p>
        </p:txBody>
      </p:sp>
    </p:spTree>
    <p:extLst>
      <p:ext uri="{BB962C8B-B14F-4D97-AF65-F5344CB8AC3E}">
        <p14:creationId xmlns:p14="http://schemas.microsoft.com/office/powerpoint/2010/main" val="41084877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8F9F46C-FD73-46B0-88E7-FAADD33C978B}" type="slidenum">
              <a:rPr lang="en-IN" smtClean="0"/>
              <a:t>15</a:t>
            </a:fld>
            <a:endParaRPr lang="en-IN"/>
          </a:p>
        </p:txBody>
      </p:sp>
    </p:spTree>
    <p:extLst>
      <p:ext uri="{BB962C8B-B14F-4D97-AF65-F5344CB8AC3E}">
        <p14:creationId xmlns:p14="http://schemas.microsoft.com/office/powerpoint/2010/main" val="21568479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8F9F46C-FD73-46B0-88E7-FAADD33C978B}" type="slidenum">
              <a:rPr lang="en-IN" smtClean="0"/>
              <a:t>17</a:t>
            </a:fld>
            <a:endParaRPr lang="en-IN"/>
          </a:p>
        </p:txBody>
      </p:sp>
    </p:spTree>
    <p:extLst>
      <p:ext uri="{BB962C8B-B14F-4D97-AF65-F5344CB8AC3E}">
        <p14:creationId xmlns:p14="http://schemas.microsoft.com/office/powerpoint/2010/main" val="7006887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8F9F46C-FD73-46B0-88E7-FAADD33C978B}" type="slidenum">
              <a:rPr lang="en-IN" smtClean="0"/>
              <a:t>19</a:t>
            </a:fld>
            <a:endParaRPr lang="en-IN"/>
          </a:p>
        </p:txBody>
      </p:sp>
    </p:spTree>
    <p:extLst>
      <p:ext uri="{BB962C8B-B14F-4D97-AF65-F5344CB8AC3E}">
        <p14:creationId xmlns:p14="http://schemas.microsoft.com/office/powerpoint/2010/main" val="41613757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89" name="Group 88"/>
          <p:cNvGrpSpPr/>
          <p:nvPr/>
        </p:nvGrpSpPr>
        <p:grpSpPr>
          <a:xfrm>
            <a:off x="-329674" y="-59376"/>
            <a:ext cx="12515851" cy="6923798"/>
            <a:chOff x="-329674" y="-51881"/>
            <a:chExt cx="12515851" cy="6923798"/>
          </a:xfrm>
        </p:grpSpPr>
        <p:sp>
          <p:nvSpPr>
            <p:cNvPr id="90" name="Freeform 5"/>
            <p:cNvSpPr/>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6"/>
            <p:cNvSpPr/>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7"/>
            <p:cNvSpPr/>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3" name="Freeform 8"/>
            <p:cNvSpPr/>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9"/>
            <p:cNvSpPr/>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10"/>
            <p:cNvSpPr/>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11"/>
            <p:cNvSpPr/>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12"/>
            <p:cNvSpPr/>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13"/>
            <p:cNvSpPr/>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9" name="Freeform 14"/>
            <p:cNvSpPr/>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0" name="Freeform 15"/>
            <p:cNvSpPr/>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1" name="Freeform 16"/>
            <p:cNvSpPr/>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2" name="Freeform 17"/>
            <p:cNvSpPr/>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3" name="Freeform 18"/>
            <p:cNvSpPr/>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4" name="Freeform 19"/>
            <p:cNvSpPr/>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5" name="Freeform 20"/>
            <p:cNvSpPr/>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6" name="Freeform 21"/>
            <p:cNvSpPr/>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7" name="Freeform 22"/>
            <p:cNvSpPr/>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8" name="Freeform 23"/>
            <p:cNvSpPr/>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9" name="Group 8"/>
          <p:cNvGrpSpPr/>
          <p:nvPr/>
        </p:nvGrpSpPr>
        <p:grpSpPr>
          <a:xfrm>
            <a:off x="1669293" y="1186483"/>
            <a:ext cx="8848345" cy="4477933"/>
            <a:chOff x="1669293" y="1186483"/>
            <a:chExt cx="8848345" cy="4477933"/>
          </a:xfrm>
        </p:grpSpPr>
        <p:sp>
          <p:nvSpPr>
            <p:cNvPr id="39" name="Rectangle 38"/>
            <p:cNvSpPr/>
            <p:nvPr/>
          </p:nvSpPr>
          <p:spPr>
            <a:xfrm>
              <a:off x="1674042" y="1186483"/>
              <a:ext cx="8843596"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0" name="Isosceles Triangle 39"/>
            <p:cNvSpPr/>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1" name="Rectangle 40"/>
            <p:cNvSpPr/>
            <p:nvPr/>
          </p:nvSpPr>
          <p:spPr>
            <a:xfrm>
              <a:off x="1669293" y="1991156"/>
              <a:ext cx="8845667"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ctrTitle"/>
          </p:nvPr>
        </p:nvSpPr>
        <p:spPr>
          <a:xfrm>
            <a:off x="1759236" y="2075504"/>
            <a:ext cx="8679915" cy="1748729"/>
          </a:xfrm>
        </p:spPr>
        <p:txBody>
          <a:bodyPr bIns="0" anchor="b">
            <a:normAutofit/>
          </a:bodyPr>
          <a:lstStyle>
            <a:lvl1pPr algn="ctr">
              <a:lnSpc>
                <a:spcPct val="80000"/>
              </a:lnSpc>
              <a:defRPr sz="5400" spc="-150">
                <a:solidFill>
                  <a:srgbClr val="FFFEFF"/>
                </a:solidFill>
              </a:defRPr>
            </a:lvl1pPr>
          </a:lstStyle>
          <a:p>
            <a:r>
              <a:rPr lang="en-US"/>
              <a:t>Click to edit Master title style</a:t>
            </a:r>
            <a:endParaRPr lang="en-US" dirty="0"/>
          </a:p>
        </p:txBody>
      </p:sp>
      <p:sp>
        <p:nvSpPr>
          <p:cNvPr id="3" name="Subtitle 2"/>
          <p:cNvSpPr>
            <a:spLocks noGrp="1"/>
          </p:cNvSpPr>
          <p:nvPr>
            <p:ph type="subTitle" idx="1"/>
          </p:nvPr>
        </p:nvSpPr>
        <p:spPr>
          <a:xfrm>
            <a:off x="1759237" y="3906266"/>
            <a:ext cx="8673427" cy="1322587"/>
          </a:xfrm>
        </p:spPr>
        <p:txBody>
          <a:bodyPr tIns="0">
            <a:normAutofit/>
          </a:bodyPr>
          <a:lstStyle>
            <a:lvl1pPr marL="0" indent="0" algn="ctr">
              <a:lnSpc>
                <a:spcPct val="100000"/>
              </a:lnSpc>
              <a:buNone/>
              <a:defRPr sz="1800" b="0">
                <a:solidFill>
                  <a:srgbClr val="FFFEFF"/>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804672" y="320040"/>
            <a:ext cx="3657600" cy="320040"/>
          </a:xfrm>
        </p:spPr>
        <p:txBody>
          <a:bodyPr vert="horz" lIns="91440" tIns="45720" rIns="91440" bIns="45720" rtlCol="0" anchor="ctr"/>
          <a:lstStyle>
            <a:lvl1pPr>
              <a:defRPr lang="en-US"/>
            </a:lvl1pPr>
          </a:lstStyle>
          <a:p>
            <a:fld id="{3E214329-D6EB-4DEA-AC48-CF63949D87DB}" type="datetimeFigureOut">
              <a:rPr lang="en-US" smtClean="0"/>
              <a:t>4/28/2024</a:t>
            </a:fld>
            <a:endParaRPr lang="en-US"/>
          </a:p>
        </p:txBody>
      </p:sp>
      <p:sp>
        <p:nvSpPr>
          <p:cNvPr id="5" name="Footer Placeholder 4"/>
          <p:cNvSpPr>
            <a:spLocks noGrp="1"/>
          </p:cNvSpPr>
          <p:nvPr>
            <p:ph type="ftr" sz="quarter" idx="11"/>
          </p:nvPr>
        </p:nvSpPr>
        <p:spPr>
          <a:xfrm>
            <a:off x="804672" y="6227064"/>
            <a:ext cx="10588752" cy="320040"/>
          </a:xfrm>
        </p:spPr>
        <p:txBody>
          <a:bodyPr/>
          <a:lstStyle>
            <a:lvl1pPr algn="ctr">
              <a:defRPr/>
            </a:lvl1pPr>
          </a:lstStyle>
          <a:p>
            <a:endParaRPr lang="en-US"/>
          </a:p>
        </p:txBody>
      </p:sp>
      <p:sp>
        <p:nvSpPr>
          <p:cNvPr id="6" name="Slide Number Placeholder 5"/>
          <p:cNvSpPr>
            <a:spLocks noGrp="1"/>
          </p:cNvSpPr>
          <p:nvPr>
            <p:ph type="sldNum" sz="quarter" idx="12"/>
          </p:nvPr>
        </p:nvSpPr>
        <p:spPr>
          <a:xfrm>
            <a:off x="10469880" y="320040"/>
            <a:ext cx="914400" cy="320040"/>
          </a:xfrm>
        </p:spPr>
        <p:txBody>
          <a:bodyPr/>
          <a:lstStyle/>
          <a:p>
            <a:fld id="{EE5D2559-4BAE-4AB3-8C6B-A6BDF77CE99F}" type="slidenum">
              <a:rPr lang="en-US" smtClean="0"/>
              <a:t>‹#›</a:t>
            </a:fld>
            <a:endParaRPr lang="en-US"/>
          </a:p>
        </p:txBody>
      </p:sp>
    </p:spTree>
    <p:extLst>
      <p:ext uri="{BB962C8B-B14F-4D97-AF65-F5344CB8AC3E}">
        <p14:creationId xmlns:p14="http://schemas.microsoft.com/office/powerpoint/2010/main" val="471121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grpSp>
        <p:nvGrpSpPr>
          <p:cNvPr id="75" name="Group 74"/>
          <p:cNvGrpSpPr/>
          <p:nvPr/>
        </p:nvGrpSpPr>
        <p:grpSpPr>
          <a:xfrm>
            <a:off x="-417513" y="0"/>
            <a:ext cx="12584114" cy="6853238"/>
            <a:chOff x="-417513" y="0"/>
            <a:chExt cx="12584114" cy="6853238"/>
          </a:xfrm>
        </p:grpSpPr>
        <p:sp>
          <p:nvSpPr>
            <p:cNvPr id="76"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0"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2"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2"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3"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2" name="Group 21"/>
          <p:cNvGrpSpPr/>
          <p:nvPr/>
        </p:nvGrpSpPr>
        <p:grpSpPr>
          <a:xfrm>
            <a:off x="800144" y="1699589"/>
            <a:ext cx="3674476" cy="3470421"/>
            <a:chOff x="697883" y="1816768"/>
            <a:chExt cx="3674476" cy="3470421"/>
          </a:xfrm>
        </p:grpSpPr>
        <p:sp>
          <p:nvSpPr>
            <p:cNvPr id="23" name="Rectangle 22"/>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4"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2" y="2349925"/>
            <a:ext cx="3501196" cy="2456441"/>
          </a:xfrm>
        </p:spPr>
        <p:txBody>
          <a:bodyPr/>
          <a:lstStyle>
            <a:lvl1pPr>
              <a:defRPr>
                <a:solidFill>
                  <a:srgbClr val="FFFE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5109983" y="794719"/>
            <a:ext cx="6275035" cy="52570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E214329-D6EB-4DEA-AC48-CF63949D87DB}" type="datetimeFigureOut">
              <a:rPr lang="en-US" smtClean="0"/>
              <a:t>4/28/2024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E5D2559-4BAE-4AB3-8C6B-A6BDF77CE99F}" type="slidenum">
              <a:rPr lang="en-US" smtClean="0"/>
              <a:t>‹#›</a:t>
            </a:fld>
            <a:endParaRPr lang="en-US"/>
          </a:p>
        </p:txBody>
      </p:sp>
    </p:spTree>
    <p:extLst>
      <p:ext uri="{BB962C8B-B14F-4D97-AF65-F5344CB8AC3E}">
        <p14:creationId xmlns:p14="http://schemas.microsoft.com/office/powerpoint/2010/main" val="1106189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grpSp>
        <p:nvGrpSpPr>
          <p:cNvPr id="75" name="Group 74"/>
          <p:cNvGrpSpPr/>
          <p:nvPr/>
        </p:nvGrpSpPr>
        <p:grpSpPr>
          <a:xfrm flipH="1">
            <a:off x="0" y="0"/>
            <a:ext cx="12584114" cy="6853238"/>
            <a:chOff x="-417513" y="0"/>
            <a:chExt cx="12584114" cy="6853238"/>
          </a:xfrm>
        </p:grpSpPr>
        <p:sp>
          <p:nvSpPr>
            <p:cNvPr id="76"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0"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2"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2"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3"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2" name="Group 21"/>
          <p:cNvGrpSpPr/>
          <p:nvPr/>
        </p:nvGrpSpPr>
        <p:grpSpPr>
          <a:xfrm>
            <a:off x="7718948" y="1699589"/>
            <a:ext cx="3674476" cy="3470421"/>
            <a:chOff x="697883" y="1816768"/>
            <a:chExt cx="3674476" cy="3470421"/>
          </a:xfrm>
        </p:grpSpPr>
        <p:sp>
          <p:nvSpPr>
            <p:cNvPr id="23" name="Rectangle 22"/>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4"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Vertical Title 1"/>
          <p:cNvSpPr>
            <a:spLocks noGrp="1"/>
          </p:cNvSpPr>
          <p:nvPr>
            <p:ph type="title" orient="vert"/>
          </p:nvPr>
        </p:nvSpPr>
        <p:spPr>
          <a:xfrm>
            <a:off x="7807437" y="2349925"/>
            <a:ext cx="3501195" cy="2456442"/>
          </a:xfrm>
        </p:spPr>
        <p:txBody>
          <a:bodyPr vert="eaVert"/>
          <a:lstStyle>
            <a:lvl1pPr algn="l">
              <a:lnSpc>
                <a:spcPct val="80000"/>
              </a:lnSpc>
              <a:defRPr>
                <a:solidFill>
                  <a:srgbClr val="FFFE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802747" y="798444"/>
            <a:ext cx="6268622" cy="525730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04672" y="320040"/>
            <a:ext cx="3657600" cy="320040"/>
          </a:xfrm>
        </p:spPr>
        <p:txBody>
          <a:bodyPr/>
          <a:lstStyle/>
          <a:p>
            <a:fld id="{3E214329-D6EB-4DEA-AC48-CF63949D87DB}" type="datetimeFigureOut">
              <a:rPr lang="en-US" smtClean="0"/>
              <a:t>4/28/2024</a:t>
            </a:fld>
            <a:endParaRPr lang="en-US"/>
          </a:p>
        </p:txBody>
      </p:sp>
      <p:sp>
        <p:nvSpPr>
          <p:cNvPr id="5" name="Footer Placeholder 4"/>
          <p:cNvSpPr>
            <a:spLocks noGrp="1"/>
          </p:cNvSpPr>
          <p:nvPr>
            <p:ph type="ftr" sz="quarter" idx="11"/>
          </p:nvPr>
        </p:nvSpPr>
        <p:spPr>
          <a:xfrm>
            <a:off x="804672" y="6227064"/>
            <a:ext cx="10588752" cy="320040"/>
          </a:xfrm>
        </p:spPr>
        <p:txBody>
          <a:bodyPr/>
          <a:lstStyle/>
          <a:p>
            <a:endParaRPr lang="en-US"/>
          </a:p>
        </p:txBody>
      </p:sp>
      <p:sp>
        <p:nvSpPr>
          <p:cNvPr id="6" name="Slide Number Placeholder 5"/>
          <p:cNvSpPr>
            <a:spLocks noGrp="1"/>
          </p:cNvSpPr>
          <p:nvPr>
            <p:ph type="sldNum" sz="quarter" idx="12"/>
          </p:nvPr>
        </p:nvSpPr>
        <p:spPr>
          <a:xfrm>
            <a:off x="10469880" y="320040"/>
            <a:ext cx="914400" cy="320040"/>
          </a:xfrm>
        </p:spPr>
        <p:txBody>
          <a:bodyPr/>
          <a:lstStyle/>
          <a:p>
            <a:fld id="{EE5D2559-4BAE-4AB3-8C6B-A6BDF77CE99F}" type="slidenum">
              <a:rPr lang="en-US" smtClean="0"/>
              <a:t>‹#›</a:t>
            </a:fld>
            <a:endParaRPr lang="en-US"/>
          </a:p>
        </p:txBody>
      </p:sp>
    </p:spTree>
    <p:extLst>
      <p:ext uri="{BB962C8B-B14F-4D97-AF65-F5344CB8AC3E}">
        <p14:creationId xmlns:p14="http://schemas.microsoft.com/office/powerpoint/2010/main" val="11134392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80" name="Group 79"/>
          <p:cNvGrpSpPr/>
          <p:nvPr/>
        </p:nvGrpSpPr>
        <p:grpSpPr>
          <a:xfrm>
            <a:off x="-417513" y="0"/>
            <a:ext cx="12584114" cy="6853238"/>
            <a:chOff x="-417513" y="0"/>
            <a:chExt cx="12584114" cy="6853238"/>
          </a:xfrm>
        </p:grpSpPr>
        <p:sp>
          <p:nvSpPr>
            <p:cNvPr id="81"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5"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6"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7"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7"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8"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9"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0"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1"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7" name="Group 26"/>
          <p:cNvGrpSpPr/>
          <p:nvPr/>
        </p:nvGrpSpPr>
        <p:grpSpPr>
          <a:xfrm>
            <a:off x="800144" y="1699589"/>
            <a:ext cx="3674476" cy="3470421"/>
            <a:chOff x="697883" y="1816768"/>
            <a:chExt cx="3674476" cy="3470421"/>
          </a:xfrm>
        </p:grpSpPr>
        <p:sp>
          <p:nvSpPr>
            <p:cNvPr id="28" name="Rectangle 27"/>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9"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Rectangle 29"/>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1" y="2349925"/>
            <a:ext cx="3498979" cy="2456442"/>
          </a:xfrm>
        </p:spPr>
        <p:txBody>
          <a:bodyPr/>
          <a:lstStyle>
            <a:lvl1pPr>
              <a:defRPr>
                <a:solidFill>
                  <a:srgbClr val="FFFEFF"/>
                </a:solidFill>
              </a:defRPr>
            </a:lvl1pPr>
          </a:lstStyle>
          <a:p>
            <a:r>
              <a:rPr lang="en-US"/>
              <a:t>Click to edit Master title style</a:t>
            </a:r>
            <a:endParaRPr lang="en-US" dirty="0"/>
          </a:p>
        </p:txBody>
      </p:sp>
      <p:sp>
        <p:nvSpPr>
          <p:cNvPr id="3" name="Content Placeholder 2"/>
          <p:cNvSpPr>
            <a:spLocks noGrp="1"/>
          </p:cNvSpPr>
          <p:nvPr>
            <p:ph idx="1"/>
          </p:nvPr>
        </p:nvSpPr>
        <p:spPr>
          <a:xfrm>
            <a:off x="5118447" y="803186"/>
            <a:ext cx="6281873" cy="5248622"/>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E214329-D6EB-4DEA-AC48-CF63949D87DB}" type="datetimeFigureOut">
              <a:rPr lang="en-US" smtClean="0"/>
              <a:t>4/28/2024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E5D2559-4BAE-4AB3-8C6B-A6BDF77CE99F}" type="slidenum">
              <a:rPr lang="en-US" smtClean="0"/>
              <a:t>‹#›</a:t>
            </a:fld>
            <a:endParaRPr lang="en-US"/>
          </a:p>
        </p:txBody>
      </p:sp>
    </p:spTree>
    <p:extLst>
      <p:ext uri="{BB962C8B-B14F-4D97-AF65-F5344CB8AC3E}">
        <p14:creationId xmlns:p14="http://schemas.microsoft.com/office/powerpoint/2010/main" val="37101806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77" name="Group 76"/>
          <p:cNvGrpSpPr/>
          <p:nvPr/>
        </p:nvGrpSpPr>
        <p:grpSpPr>
          <a:xfrm>
            <a:off x="-329674" y="-59376"/>
            <a:ext cx="12515851" cy="6923798"/>
            <a:chOff x="-329674" y="-51881"/>
            <a:chExt cx="12515851" cy="6923798"/>
          </a:xfrm>
        </p:grpSpPr>
        <p:sp>
          <p:nvSpPr>
            <p:cNvPr id="78" name="Freeform 5"/>
            <p:cNvSpPr/>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6"/>
            <p:cNvSpPr/>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0" name="Freeform 7"/>
            <p:cNvSpPr/>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8"/>
            <p:cNvSpPr/>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9"/>
            <p:cNvSpPr/>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0"/>
            <p:cNvSpPr/>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1"/>
            <p:cNvSpPr/>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2"/>
            <p:cNvSpPr/>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3"/>
            <p:cNvSpPr/>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7" name="Freeform 14"/>
            <p:cNvSpPr/>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8" name="Freeform 15"/>
            <p:cNvSpPr/>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89" name="Freeform 16"/>
            <p:cNvSpPr/>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0" name="Freeform 17"/>
            <p:cNvSpPr/>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8"/>
            <p:cNvSpPr/>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19"/>
            <p:cNvSpPr/>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20"/>
            <p:cNvSpPr/>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1"/>
            <p:cNvSpPr/>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2"/>
            <p:cNvSpPr/>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6" name="Freeform 23"/>
            <p:cNvSpPr/>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9" name="Group 8"/>
          <p:cNvGrpSpPr/>
          <p:nvPr/>
        </p:nvGrpSpPr>
        <p:grpSpPr>
          <a:xfrm>
            <a:off x="3259545" y="1186483"/>
            <a:ext cx="5666145" cy="4477933"/>
            <a:chOff x="3259545" y="1186483"/>
            <a:chExt cx="5666145" cy="4477933"/>
          </a:xfrm>
        </p:grpSpPr>
        <p:sp>
          <p:nvSpPr>
            <p:cNvPr id="99" name="Rectangle 98"/>
            <p:cNvSpPr/>
            <p:nvPr/>
          </p:nvSpPr>
          <p:spPr>
            <a:xfrm>
              <a:off x="3259545" y="1186483"/>
              <a:ext cx="5657881"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0" name="Isosceles Triangle 39"/>
            <p:cNvSpPr/>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1" name="Rectangle 100"/>
            <p:cNvSpPr/>
            <p:nvPr/>
          </p:nvSpPr>
          <p:spPr>
            <a:xfrm>
              <a:off x="3259545" y="1991156"/>
              <a:ext cx="5666145"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3344216" y="2074730"/>
            <a:ext cx="5490224" cy="1689390"/>
          </a:xfrm>
        </p:spPr>
        <p:txBody>
          <a:bodyPr bIns="0" anchor="b">
            <a:normAutofit/>
          </a:bodyPr>
          <a:lstStyle>
            <a:lvl1pPr algn="ctr">
              <a:defRPr sz="4400">
                <a:solidFill>
                  <a:srgbClr val="FFFEFF"/>
                </a:solidFill>
              </a:defRPr>
            </a:lvl1pPr>
          </a:lstStyle>
          <a:p>
            <a:r>
              <a:rPr lang="en-US"/>
              <a:t>Click to edit Master title style</a:t>
            </a:r>
            <a:endParaRPr lang="en-US" dirty="0"/>
          </a:p>
        </p:txBody>
      </p:sp>
      <p:sp>
        <p:nvSpPr>
          <p:cNvPr id="3" name="Text Placeholder 2"/>
          <p:cNvSpPr>
            <a:spLocks noGrp="1"/>
          </p:cNvSpPr>
          <p:nvPr>
            <p:ph type="body" idx="1"/>
          </p:nvPr>
        </p:nvSpPr>
        <p:spPr>
          <a:xfrm>
            <a:off x="3344215" y="3846851"/>
            <a:ext cx="5490223" cy="1383770"/>
          </a:xfrm>
        </p:spPr>
        <p:txBody>
          <a:bodyPr tIns="0">
            <a:normAutofit/>
          </a:bodyPr>
          <a:lstStyle>
            <a:lvl1pPr marL="0" indent="0" algn="ctr">
              <a:buNone/>
              <a:defRPr sz="1800">
                <a:solidFill>
                  <a:srgbClr val="FFFEFF"/>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04672" y="320040"/>
            <a:ext cx="3657600" cy="320040"/>
          </a:xfrm>
        </p:spPr>
        <p:txBody>
          <a:bodyPr/>
          <a:lstStyle/>
          <a:p>
            <a:fld id="{3E214329-D6EB-4DEA-AC48-CF63949D87DB}" type="datetimeFigureOut">
              <a:rPr lang="en-US" smtClean="0"/>
              <a:t>4/28/2024</a:t>
            </a:fld>
            <a:endParaRPr lang="en-US"/>
          </a:p>
        </p:txBody>
      </p:sp>
      <p:sp>
        <p:nvSpPr>
          <p:cNvPr id="5" name="Footer Placeholder 4"/>
          <p:cNvSpPr>
            <a:spLocks noGrp="1"/>
          </p:cNvSpPr>
          <p:nvPr>
            <p:ph type="ftr" sz="quarter" idx="11"/>
          </p:nvPr>
        </p:nvSpPr>
        <p:spPr>
          <a:xfrm>
            <a:off x="804672" y="6227064"/>
            <a:ext cx="10588752" cy="320040"/>
          </a:xfrm>
        </p:spPr>
        <p:txBody>
          <a:bodyPr/>
          <a:lstStyle>
            <a:lvl1pPr algn="ctr">
              <a:defRPr/>
            </a:lvl1pPr>
          </a:lstStyle>
          <a:p>
            <a:endParaRPr lang="en-US"/>
          </a:p>
        </p:txBody>
      </p:sp>
      <p:sp>
        <p:nvSpPr>
          <p:cNvPr id="6" name="Slide Number Placeholder 5"/>
          <p:cNvSpPr>
            <a:spLocks noGrp="1"/>
          </p:cNvSpPr>
          <p:nvPr>
            <p:ph type="sldNum" sz="quarter" idx="12"/>
          </p:nvPr>
        </p:nvSpPr>
        <p:spPr>
          <a:xfrm>
            <a:off x="10469880" y="320040"/>
            <a:ext cx="914400" cy="320040"/>
          </a:xfrm>
        </p:spPr>
        <p:txBody>
          <a:bodyPr/>
          <a:lstStyle/>
          <a:p>
            <a:fld id="{EE5D2559-4BAE-4AB3-8C6B-A6BDF77CE99F}" type="slidenum">
              <a:rPr lang="en-US" smtClean="0"/>
              <a:t>‹#›</a:t>
            </a:fld>
            <a:endParaRPr lang="en-US"/>
          </a:p>
        </p:txBody>
      </p:sp>
    </p:spTree>
    <p:extLst>
      <p:ext uri="{BB962C8B-B14F-4D97-AF65-F5344CB8AC3E}">
        <p14:creationId xmlns:p14="http://schemas.microsoft.com/office/powerpoint/2010/main" val="41544842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grpSp>
        <p:nvGrpSpPr>
          <p:cNvPr id="37" name="Group 36"/>
          <p:cNvGrpSpPr/>
          <p:nvPr/>
        </p:nvGrpSpPr>
        <p:grpSpPr>
          <a:xfrm>
            <a:off x="-417513" y="0"/>
            <a:ext cx="12584114" cy="6853238"/>
            <a:chOff x="-417513" y="0"/>
            <a:chExt cx="12584114" cy="6853238"/>
          </a:xfrm>
        </p:grpSpPr>
        <p:sp>
          <p:nvSpPr>
            <p:cNvPr id="38"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9"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0"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1"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2"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3"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4"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5"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6"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7"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8"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9"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0"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1"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2"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3"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54"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55"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6"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7"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8"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59" name="Group 58"/>
          <p:cNvGrpSpPr/>
          <p:nvPr/>
        </p:nvGrpSpPr>
        <p:grpSpPr>
          <a:xfrm>
            <a:off x="800144" y="1699589"/>
            <a:ext cx="3674476" cy="3470421"/>
            <a:chOff x="697883" y="1816768"/>
            <a:chExt cx="3674476" cy="3470421"/>
          </a:xfrm>
        </p:grpSpPr>
        <p:sp>
          <p:nvSpPr>
            <p:cNvPr id="60" name="Rectangle 59"/>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1"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2" name="Rectangle 61"/>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9000" y="2339669"/>
            <a:ext cx="3500828" cy="2470065"/>
          </a:xfrm>
        </p:spPr>
        <p:txBody>
          <a:bodyPr lIns="91440" tIns="91440" rIns="91440" bIns="91440"/>
          <a:lstStyle>
            <a:lvl1pPr>
              <a:defRPr>
                <a:solidFill>
                  <a:srgbClr val="FFFEFF"/>
                </a:solidFill>
              </a:defRPr>
            </a:lvl1pPr>
          </a:lstStyle>
          <a:p>
            <a:r>
              <a:rPr lang="en-US"/>
              <a:t>Click to edit Master title style</a:t>
            </a:r>
            <a:endParaRPr lang="en-US" dirty="0"/>
          </a:p>
        </p:txBody>
      </p:sp>
      <p:sp>
        <p:nvSpPr>
          <p:cNvPr id="3" name="Content Placeholder 2"/>
          <p:cNvSpPr>
            <a:spLocks noGrp="1"/>
          </p:cNvSpPr>
          <p:nvPr>
            <p:ph sz="half" idx="1"/>
          </p:nvPr>
        </p:nvSpPr>
        <p:spPr>
          <a:xfrm>
            <a:off x="5120878" y="803187"/>
            <a:ext cx="6269591" cy="238265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118447" y="3672162"/>
            <a:ext cx="6272022" cy="23835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804672" y="320040"/>
            <a:ext cx="3657600" cy="320040"/>
          </a:xfrm>
        </p:spPr>
        <p:txBody>
          <a:bodyPr/>
          <a:lstStyle/>
          <a:p>
            <a:fld id="{3E214329-D6EB-4DEA-AC48-CF63949D87DB}" type="datetimeFigureOut">
              <a:rPr lang="en-US" smtClean="0"/>
              <a:t>4/28/2024</a:t>
            </a:fld>
            <a:endParaRPr lang="en-US"/>
          </a:p>
        </p:txBody>
      </p:sp>
      <p:sp>
        <p:nvSpPr>
          <p:cNvPr id="6" name="Footer Placeholder 5"/>
          <p:cNvSpPr>
            <a:spLocks noGrp="1"/>
          </p:cNvSpPr>
          <p:nvPr>
            <p:ph type="ftr" sz="quarter" idx="11"/>
          </p:nvPr>
        </p:nvSpPr>
        <p:spPr>
          <a:xfrm>
            <a:off x="804672" y="6227064"/>
            <a:ext cx="10588752" cy="320040"/>
          </a:xfrm>
        </p:spPr>
        <p:txBody>
          <a:bodyPr/>
          <a:lstStyle/>
          <a:p>
            <a:endParaRPr lang="en-US"/>
          </a:p>
        </p:txBody>
      </p:sp>
      <p:sp>
        <p:nvSpPr>
          <p:cNvPr id="7" name="Slide Number Placeholder 6"/>
          <p:cNvSpPr>
            <a:spLocks noGrp="1"/>
          </p:cNvSpPr>
          <p:nvPr>
            <p:ph type="sldNum" sz="quarter" idx="12"/>
          </p:nvPr>
        </p:nvSpPr>
        <p:spPr>
          <a:xfrm>
            <a:off x="10469880" y="320040"/>
            <a:ext cx="914400" cy="320040"/>
          </a:xfrm>
        </p:spPr>
        <p:txBody>
          <a:bodyPr/>
          <a:lstStyle/>
          <a:p>
            <a:fld id="{EE5D2559-4BAE-4AB3-8C6B-A6BDF77CE99F}" type="slidenum">
              <a:rPr lang="en-US" smtClean="0"/>
              <a:t>‹#›</a:t>
            </a:fld>
            <a:endParaRPr lang="en-US"/>
          </a:p>
        </p:txBody>
      </p:sp>
    </p:spTree>
    <p:extLst>
      <p:ext uri="{BB962C8B-B14F-4D97-AF65-F5344CB8AC3E}">
        <p14:creationId xmlns:p14="http://schemas.microsoft.com/office/powerpoint/2010/main" val="21512873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grpSp>
        <p:nvGrpSpPr>
          <p:cNvPr id="39" name="Group 38"/>
          <p:cNvGrpSpPr/>
          <p:nvPr/>
        </p:nvGrpSpPr>
        <p:grpSpPr>
          <a:xfrm>
            <a:off x="-417513" y="0"/>
            <a:ext cx="12584114" cy="6853238"/>
            <a:chOff x="-417513" y="0"/>
            <a:chExt cx="12584114" cy="6853238"/>
          </a:xfrm>
        </p:grpSpPr>
        <p:sp>
          <p:nvSpPr>
            <p:cNvPr id="40"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1"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2"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3"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4"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5"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6"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7"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8"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9"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0"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1"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2"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3"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4"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5"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56"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57"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8"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9"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0"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61" name="Group 60"/>
          <p:cNvGrpSpPr/>
          <p:nvPr/>
        </p:nvGrpSpPr>
        <p:grpSpPr>
          <a:xfrm>
            <a:off x="800144" y="1699589"/>
            <a:ext cx="3674476" cy="3470421"/>
            <a:chOff x="697883" y="1816768"/>
            <a:chExt cx="3674476" cy="3470421"/>
          </a:xfrm>
        </p:grpSpPr>
        <p:sp>
          <p:nvSpPr>
            <p:cNvPr id="62" name="Rectangle 61"/>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3"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4" name="Rectangle 63"/>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9001" y="2363915"/>
            <a:ext cx="3500828" cy="2460497"/>
          </a:xfrm>
        </p:spPr>
        <p:txBody>
          <a:bodyPr lIns="91440" tIns="91440" rIns="91440" bIns="91440"/>
          <a:lstStyle>
            <a:lvl1pPr>
              <a:defRPr>
                <a:solidFill>
                  <a:srgbClr val="FFFEFF"/>
                </a:solidFill>
              </a:defRPr>
            </a:lvl1pPr>
          </a:lstStyle>
          <a:p>
            <a:r>
              <a:rPr lang="en-US"/>
              <a:t>Click to edit Master title style</a:t>
            </a:r>
            <a:endParaRPr lang="en-US" dirty="0"/>
          </a:p>
        </p:txBody>
      </p:sp>
      <p:sp>
        <p:nvSpPr>
          <p:cNvPr id="3" name="Text Placeholder 2"/>
          <p:cNvSpPr>
            <a:spLocks noGrp="1"/>
          </p:cNvSpPr>
          <p:nvPr>
            <p:ph type="body" idx="1"/>
          </p:nvPr>
        </p:nvSpPr>
        <p:spPr>
          <a:xfrm>
            <a:off x="5125137" y="803185"/>
            <a:ext cx="6265088" cy="685800"/>
          </a:xfrm>
        </p:spPr>
        <p:txBody>
          <a:bodyPr anchor="ctr">
            <a:noAutofit/>
          </a:bodyPr>
          <a:lstStyle>
            <a:lvl1pPr marL="0" indent="0" algn="l">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125305" y="1488985"/>
            <a:ext cx="6264350" cy="169685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118653" y="3665887"/>
            <a:ext cx="6264414" cy="685800"/>
          </a:xfrm>
        </p:spPr>
        <p:txBody>
          <a:bodyPr anchor="ctr">
            <a:noAutofit/>
          </a:bodyPr>
          <a:lstStyle>
            <a:lvl1pPr marL="0" indent="0" algn="l">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118447" y="4351687"/>
            <a:ext cx="6265588" cy="17040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804672" y="320040"/>
            <a:ext cx="3657600" cy="320040"/>
          </a:xfrm>
        </p:spPr>
        <p:txBody>
          <a:bodyPr/>
          <a:lstStyle/>
          <a:p>
            <a:fld id="{3E214329-D6EB-4DEA-AC48-CF63949D87DB}" type="datetimeFigureOut">
              <a:rPr lang="en-US" smtClean="0"/>
              <a:t>4/28/2024</a:t>
            </a:fld>
            <a:endParaRPr lang="en-US"/>
          </a:p>
        </p:txBody>
      </p:sp>
      <p:sp>
        <p:nvSpPr>
          <p:cNvPr id="8" name="Footer Placeholder 7"/>
          <p:cNvSpPr>
            <a:spLocks noGrp="1"/>
          </p:cNvSpPr>
          <p:nvPr>
            <p:ph type="ftr" sz="quarter" idx="11"/>
          </p:nvPr>
        </p:nvSpPr>
        <p:spPr>
          <a:xfrm>
            <a:off x="804672" y="6227064"/>
            <a:ext cx="10588752" cy="320040"/>
          </a:xfrm>
        </p:spPr>
        <p:txBody>
          <a:bodyPr/>
          <a:lstStyle/>
          <a:p>
            <a:endParaRPr lang="en-US"/>
          </a:p>
        </p:txBody>
      </p:sp>
      <p:sp>
        <p:nvSpPr>
          <p:cNvPr id="9" name="Slide Number Placeholder 8"/>
          <p:cNvSpPr>
            <a:spLocks noGrp="1"/>
          </p:cNvSpPr>
          <p:nvPr>
            <p:ph type="sldNum" sz="quarter" idx="12"/>
          </p:nvPr>
        </p:nvSpPr>
        <p:spPr>
          <a:xfrm>
            <a:off x="10469880" y="320040"/>
            <a:ext cx="914400" cy="320040"/>
          </a:xfrm>
        </p:spPr>
        <p:txBody>
          <a:bodyPr/>
          <a:lstStyle/>
          <a:p>
            <a:fld id="{EE5D2559-4BAE-4AB3-8C6B-A6BDF77CE99F}" type="slidenum">
              <a:rPr lang="en-US" smtClean="0"/>
              <a:t>‹#›</a:t>
            </a:fld>
            <a:endParaRPr lang="en-US"/>
          </a:p>
        </p:txBody>
      </p:sp>
    </p:spTree>
    <p:extLst>
      <p:ext uri="{BB962C8B-B14F-4D97-AF65-F5344CB8AC3E}">
        <p14:creationId xmlns:p14="http://schemas.microsoft.com/office/powerpoint/2010/main" val="41334002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grpSp>
        <p:nvGrpSpPr>
          <p:cNvPr id="77" name="Group 76"/>
          <p:cNvGrpSpPr/>
          <p:nvPr/>
        </p:nvGrpSpPr>
        <p:grpSpPr>
          <a:xfrm>
            <a:off x="-417513" y="0"/>
            <a:ext cx="12584114" cy="6853238"/>
            <a:chOff x="-417513" y="0"/>
            <a:chExt cx="12584114" cy="6853238"/>
          </a:xfrm>
        </p:grpSpPr>
        <p:sp>
          <p:nvSpPr>
            <p:cNvPr id="78"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0"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1"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2"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3"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4"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4"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5"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4" name="Group 23"/>
          <p:cNvGrpSpPr/>
          <p:nvPr/>
        </p:nvGrpSpPr>
        <p:grpSpPr>
          <a:xfrm>
            <a:off x="800144" y="1699589"/>
            <a:ext cx="3674476" cy="3470421"/>
            <a:chOff x="697883" y="1816768"/>
            <a:chExt cx="3674476" cy="3470421"/>
          </a:xfrm>
        </p:grpSpPr>
        <p:sp>
          <p:nvSpPr>
            <p:cNvPr id="25" name="Rectangle 24"/>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6"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Rectangle 26"/>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2" y="2349925"/>
            <a:ext cx="3501196" cy="2456442"/>
          </a:xfrm>
        </p:spPr>
        <p:txBody>
          <a:bodyPr/>
          <a:lstStyle>
            <a:lvl1pPr>
              <a:defRPr>
                <a:solidFill>
                  <a:srgbClr val="FFFEFF"/>
                </a:solidFill>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E214329-D6EB-4DEA-AC48-CF63949D87DB}" type="datetimeFigureOut">
              <a:rPr lang="en-US" smtClean="0"/>
              <a:t>4/28/2024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E5D2559-4BAE-4AB3-8C6B-A6BDF77CE99F}" type="slidenum">
              <a:rPr lang="en-US" smtClean="0"/>
              <a:t>‹#›</a:t>
            </a:fld>
            <a:endParaRPr lang="en-US"/>
          </a:p>
        </p:txBody>
      </p:sp>
    </p:spTree>
    <p:extLst>
      <p:ext uri="{BB962C8B-B14F-4D97-AF65-F5344CB8AC3E}">
        <p14:creationId xmlns:p14="http://schemas.microsoft.com/office/powerpoint/2010/main" val="16816606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04672" y="320040"/>
            <a:ext cx="3657600" cy="320040"/>
          </a:xfrm>
        </p:spPr>
        <p:txBody>
          <a:bodyPr/>
          <a:lstStyle/>
          <a:p>
            <a:fld id="{3E214329-D6EB-4DEA-AC48-CF63949D87DB}" type="datetimeFigureOut">
              <a:rPr lang="en-US" smtClean="0"/>
              <a:t>4/28/2024</a:t>
            </a:fld>
            <a:endParaRPr lang="en-US"/>
          </a:p>
        </p:txBody>
      </p:sp>
      <p:sp>
        <p:nvSpPr>
          <p:cNvPr id="3" name="Footer Placeholder 2"/>
          <p:cNvSpPr>
            <a:spLocks noGrp="1"/>
          </p:cNvSpPr>
          <p:nvPr>
            <p:ph type="ftr" sz="quarter" idx="11"/>
          </p:nvPr>
        </p:nvSpPr>
        <p:spPr>
          <a:xfrm>
            <a:off x="804672" y="6227064"/>
            <a:ext cx="10588752" cy="320040"/>
          </a:xfrm>
        </p:spPr>
        <p:txBody>
          <a:bodyPr/>
          <a:lstStyle/>
          <a:p>
            <a:endParaRPr lang="en-US"/>
          </a:p>
        </p:txBody>
      </p:sp>
      <p:sp>
        <p:nvSpPr>
          <p:cNvPr id="4" name="Slide Number Placeholder 3"/>
          <p:cNvSpPr>
            <a:spLocks noGrp="1"/>
          </p:cNvSpPr>
          <p:nvPr>
            <p:ph type="sldNum" sz="quarter" idx="12"/>
          </p:nvPr>
        </p:nvSpPr>
        <p:spPr>
          <a:xfrm>
            <a:off x="10469880" y="320040"/>
            <a:ext cx="914400" cy="320040"/>
          </a:xfrm>
        </p:spPr>
        <p:txBody>
          <a:bodyPr/>
          <a:lstStyle/>
          <a:p>
            <a:fld id="{EE5D2559-4BAE-4AB3-8C6B-A6BDF77CE99F}" type="slidenum">
              <a:rPr lang="en-US" smtClean="0"/>
              <a:t>‹#›</a:t>
            </a:fld>
            <a:endParaRPr lang="en-US"/>
          </a:p>
        </p:txBody>
      </p:sp>
    </p:spTree>
    <p:extLst>
      <p:ext uri="{BB962C8B-B14F-4D97-AF65-F5344CB8AC3E}">
        <p14:creationId xmlns:p14="http://schemas.microsoft.com/office/powerpoint/2010/main" val="19313001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74" name="Group 73"/>
          <p:cNvGrpSpPr/>
          <p:nvPr/>
        </p:nvGrpSpPr>
        <p:grpSpPr>
          <a:xfrm>
            <a:off x="-417513" y="0"/>
            <a:ext cx="12584114" cy="6853238"/>
            <a:chOff x="-417513" y="0"/>
            <a:chExt cx="12584114" cy="6853238"/>
          </a:xfrm>
        </p:grpSpPr>
        <p:sp>
          <p:nvSpPr>
            <p:cNvPr id="75"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6"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79"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0"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1"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2"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1" name="Group 20"/>
          <p:cNvGrpSpPr/>
          <p:nvPr/>
        </p:nvGrpSpPr>
        <p:grpSpPr>
          <a:xfrm>
            <a:off x="800144" y="1699589"/>
            <a:ext cx="3674476" cy="3470421"/>
            <a:chOff x="697883" y="1816768"/>
            <a:chExt cx="3674476" cy="3470421"/>
          </a:xfrm>
        </p:grpSpPr>
        <p:sp>
          <p:nvSpPr>
            <p:cNvPr id="22" name="Rectangle 21"/>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2"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3" name="Rectangle 32"/>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1" y="2352026"/>
            <a:ext cx="3501197" cy="1223298"/>
          </a:xfrm>
        </p:spPr>
        <p:txBody>
          <a:bodyPr bIns="0" anchor="b">
            <a:noAutofit/>
          </a:bodyPr>
          <a:lstStyle>
            <a:lvl1pPr algn="ctr">
              <a:defRPr sz="3200">
                <a:solidFill>
                  <a:srgbClr val="FFFEFF"/>
                </a:solidFill>
              </a:defRPr>
            </a:lvl1pPr>
          </a:lstStyle>
          <a:p>
            <a:r>
              <a:rPr lang="en-US"/>
              <a:t>Click to edit Master title style</a:t>
            </a:r>
            <a:endParaRPr lang="en-US" dirty="0"/>
          </a:p>
        </p:txBody>
      </p:sp>
      <p:sp>
        <p:nvSpPr>
          <p:cNvPr id="3" name="Content Placeholder 2"/>
          <p:cNvSpPr>
            <a:spLocks noGrp="1"/>
          </p:cNvSpPr>
          <p:nvPr>
            <p:ph idx="1"/>
          </p:nvPr>
        </p:nvSpPr>
        <p:spPr>
          <a:xfrm>
            <a:off x="5109983" y="802809"/>
            <a:ext cx="6275035" cy="5249940"/>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88631" y="3580186"/>
            <a:ext cx="3501197" cy="1221164"/>
          </a:xfrm>
        </p:spPr>
        <p:txBody>
          <a:bodyPr/>
          <a:lstStyle>
            <a:lvl1pPr marL="0" indent="0" algn="ctr">
              <a:buNone/>
              <a:defRPr sz="1600">
                <a:solidFill>
                  <a:srgbClr val="FFFE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E214329-D6EB-4DEA-AC48-CF63949D87DB}" type="datetimeFigureOut">
              <a:rPr lang="en-US" smtClean="0"/>
              <a:t>4/28/2024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E5D2559-4BAE-4AB3-8C6B-A6BDF77CE99F}" type="slidenum">
              <a:rPr lang="en-US" smtClean="0"/>
              <a:t>‹#›</a:t>
            </a:fld>
            <a:endParaRPr lang="en-US"/>
          </a:p>
        </p:txBody>
      </p:sp>
    </p:spTree>
    <p:extLst>
      <p:ext uri="{BB962C8B-B14F-4D97-AF65-F5344CB8AC3E}">
        <p14:creationId xmlns:p14="http://schemas.microsoft.com/office/powerpoint/2010/main" val="22059790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73" name="Group 72"/>
          <p:cNvGrpSpPr/>
          <p:nvPr/>
        </p:nvGrpSpPr>
        <p:grpSpPr>
          <a:xfrm>
            <a:off x="-329674" y="-59376"/>
            <a:ext cx="12515851" cy="6923798"/>
            <a:chOff x="-329674" y="-51881"/>
            <a:chExt cx="12515851" cy="6923798"/>
          </a:xfrm>
        </p:grpSpPr>
        <p:sp>
          <p:nvSpPr>
            <p:cNvPr id="81" name="Freeform 5"/>
            <p:cNvSpPr/>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6"/>
            <p:cNvSpPr/>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7"/>
            <p:cNvSpPr/>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4" name="Freeform 8"/>
            <p:cNvSpPr/>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9"/>
            <p:cNvSpPr/>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0"/>
            <p:cNvSpPr/>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1"/>
            <p:cNvSpPr/>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2"/>
            <p:cNvSpPr/>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3"/>
            <p:cNvSpPr/>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0" name="Freeform 14"/>
            <p:cNvSpPr/>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1" name="Freeform 15"/>
            <p:cNvSpPr/>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2" name="Freeform 16"/>
            <p:cNvSpPr/>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3" name="Freeform 17"/>
            <p:cNvSpPr/>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18"/>
            <p:cNvSpPr/>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19"/>
            <p:cNvSpPr/>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0"/>
            <p:cNvSpPr/>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21"/>
            <p:cNvSpPr/>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22"/>
            <p:cNvSpPr/>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9" name="Freeform 23"/>
            <p:cNvSpPr/>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76" name="Group 75"/>
          <p:cNvGrpSpPr/>
          <p:nvPr/>
        </p:nvGrpSpPr>
        <p:grpSpPr>
          <a:xfrm>
            <a:off x="805336" y="1698331"/>
            <a:ext cx="5941540" cy="3470421"/>
            <a:chOff x="805336" y="1698331"/>
            <a:chExt cx="5941540" cy="3470421"/>
          </a:xfrm>
        </p:grpSpPr>
        <p:sp>
          <p:nvSpPr>
            <p:cNvPr id="77" name="Rectangle 76"/>
            <p:cNvSpPr/>
            <p:nvPr/>
          </p:nvSpPr>
          <p:spPr>
            <a:xfrm>
              <a:off x="805336" y="1698331"/>
              <a:ext cx="5941540"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8" name="Isosceles Triangle 9"/>
            <p:cNvSpPr/>
            <p:nvPr/>
          </p:nvSpPr>
          <p:spPr>
            <a:xfrm rot="10800000">
              <a:off x="3618113" y="4896349"/>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9" name="Rectangle 78"/>
            <p:cNvSpPr/>
            <p:nvPr/>
          </p:nvSpPr>
          <p:spPr>
            <a:xfrm>
              <a:off x="805336" y="2274403"/>
              <a:ext cx="5941540"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3" name="Picture Placeholder 2"/>
          <p:cNvSpPr>
            <a:spLocks noGrp="1" noChangeAspect="1"/>
          </p:cNvSpPr>
          <p:nvPr>
            <p:ph type="pic" idx="1"/>
          </p:nvPr>
        </p:nvSpPr>
        <p:spPr>
          <a:xfrm>
            <a:off x="7543510" y="0"/>
            <a:ext cx="4648490" cy="6858000"/>
          </a:xfrm>
          <a:solidFill>
            <a:schemeClr val="bg1">
              <a:lumMod val="65000"/>
              <a:lumOff val="3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885443" y="2360255"/>
            <a:ext cx="5776646" cy="1178032"/>
          </a:xfrm>
        </p:spPr>
        <p:txBody>
          <a:bodyPr bIns="0" anchor="b">
            <a:normAutofit/>
          </a:bodyPr>
          <a:lstStyle>
            <a:lvl1pPr>
              <a:defRPr sz="3600">
                <a:solidFill>
                  <a:srgbClr val="FFFE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885443" y="3545012"/>
            <a:ext cx="5776646" cy="1274198"/>
          </a:xfrm>
        </p:spPr>
        <p:txBody>
          <a:bodyPr>
            <a:normAutofit/>
          </a:bodyPr>
          <a:lstStyle>
            <a:lvl1pPr marL="0" indent="0" algn="ctr">
              <a:buNone/>
              <a:defRPr sz="1800">
                <a:solidFill>
                  <a:srgbClr val="FFFE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04672" y="320040"/>
            <a:ext cx="3657600" cy="320040"/>
          </a:xfrm>
        </p:spPr>
        <p:txBody>
          <a:bodyPr/>
          <a:lstStyle/>
          <a:p>
            <a:fld id="{3E214329-D6EB-4DEA-AC48-CF63949D87DB}" type="datetimeFigureOut">
              <a:rPr lang="en-US" smtClean="0"/>
              <a:t>4/28/2024</a:t>
            </a:fld>
            <a:endParaRPr lang="en-US"/>
          </a:p>
        </p:txBody>
      </p:sp>
      <p:sp>
        <p:nvSpPr>
          <p:cNvPr id="6" name="Footer Placeholder 5"/>
          <p:cNvSpPr>
            <a:spLocks noGrp="1"/>
          </p:cNvSpPr>
          <p:nvPr>
            <p:ph type="ftr" sz="quarter" idx="11"/>
          </p:nvPr>
        </p:nvSpPr>
        <p:spPr>
          <a:xfrm>
            <a:off x="804672" y="6227064"/>
            <a:ext cx="5942203" cy="320040"/>
          </a:xfrm>
        </p:spPr>
        <p:txBody>
          <a:bodyPr/>
          <a:lstStyle/>
          <a:p>
            <a:endParaRPr lang="en-US"/>
          </a:p>
        </p:txBody>
      </p:sp>
      <p:sp>
        <p:nvSpPr>
          <p:cNvPr id="7" name="Slide Number Placeholder 6"/>
          <p:cNvSpPr>
            <a:spLocks noGrp="1"/>
          </p:cNvSpPr>
          <p:nvPr>
            <p:ph type="sldNum" sz="quarter" idx="12"/>
          </p:nvPr>
        </p:nvSpPr>
        <p:spPr>
          <a:xfrm>
            <a:off x="5828377" y="320040"/>
            <a:ext cx="914400" cy="320040"/>
          </a:xfrm>
        </p:spPr>
        <p:txBody>
          <a:bodyPr/>
          <a:lstStyle/>
          <a:p>
            <a:fld id="{EE5D2559-4BAE-4AB3-8C6B-A6BDF77CE99F}" type="slidenum">
              <a:rPr lang="en-US" smtClean="0"/>
              <a:t>‹#›</a:t>
            </a:fld>
            <a:endParaRPr lang="en-US"/>
          </a:p>
        </p:txBody>
      </p:sp>
    </p:spTree>
    <p:extLst>
      <p:ext uri="{BB962C8B-B14F-4D97-AF65-F5344CB8AC3E}">
        <p14:creationId xmlns:p14="http://schemas.microsoft.com/office/powerpoint/2010/main" val="37377716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91161" y="2358391"/>
            <a:ext cx="3498667" cy="2456485"/>
          </a:xfrm>
          <a:prstGeom prst="rect">
            <a:avLst/>
          </a:prstGeom>
        </p:spPr>
        <p:txBody>
          <a:bodyPr vert="horz" lIns="228600" tIns="228600" rIns="228600" bIns="22860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434982" y="794719"/>
            <a:ext cx="5950036" cy="525709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04672" y="320040"/>
            <a:ext cx="3657600" cy="320040"/>
          </a:xfrm>
          <a:prstGeom prst="rect">
            <a:avLst/>
          </a:prstGeom>
        </p:spPr>
        <p:txBody>
          <a:bodyPr vert="horz" lIns="91440" tIns="45720" rIns="91440" bIns="45720" rtlCol="0" anchor="ctr"/>
          <a:lstStyle>
            <a:lvl1pPr algn="l">
              <a:defRPr sz="1000">
                <a:solidFill>
                  <a:schemeClr val="tx1">
                    <a:tint val="75000"/>
                  </a:schemeClr>
                </a:solidFill>
              </a:defRPr>
            </a:lvl1pPr>
          </a:lstStyle>
          <a:p>
            <a:fld id="{3E214329-D6EB-4DEA-AC48-CF63949D87DB}" type="datetimeFigureOut">
              <a:rPr lang="en-US" smtClean="0"/>
              <a:t>4/28/2024</a:t>
            </a:fld>
            <a:endParaRPr lang="en-US"/>
          </a:p>
        </p:txBody>
      </p:sp>
      <p:sp>
        <p:nvSpPr>
          <p:cNvPr id="5" name="Footer Placeholder 4"/>
          <p:cNvSpPr>
            <a:spLocks noGrp="1"/>
          </p:cNvSpPr>
          <p:nvPr>
            <p:ph type="ftr" sz="quarter" idx="3"/>
          </p:nvPr>
        </p:nvSpPr>
        <p:spPr>
          <a:xfrm>
            <a:off x="804672" y="6227064"/>
            <a:ext cx="10588752" cy="320040"/>
          </a:xfrm>
          <a:prstGeom prst="rect">
            <a:avLst/>
          </a:prstGeom>
        </p:spPr>
        <p:txBody>
          <a:bodyPr vert="horz" lIns="91440" tIns="45720" rIns="91440" bIns="45720" rtlCol="0" anchor="ctr"/>
          <a:lstStyle>
            <a:lvl1pPr algn="r">
              <a:defRPr sz="10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469880" y="320040"/>
            <a:ext cx="914400" cy="320040"/>
          </a:xfrm>
          <a:prstGeom prst="rect">
            <a:avLst/>
          </a:prstGeom>
        </p:spPr>
        <p:txBody>
          <a:bodyPr vert="horz" lIns="91440" tIns="45720" rIns="91440" bIns="45720" rtlCol="0" anchor="ctr"/>
          <a:lstStyle>
            <a:lvl1pPr algn="r">
              <a:defRPr sz="1000">
                <a:solidFill>
                  <a:schemeClr val="tx1">
                    <a:tint val="75000"/>
                  </a:schemeClr>
                </a:solidFill>
              </a:defRPr>
            </a:lvl1pPr>
          </a:lstStyle>
          <a:p>
            <a:fld id="{EE5D2559-4BAE-4AB3-8C6B-A6BDF77CE99F}" type="slidenum">
              <a:rPr lang="en-US" smtClean="0"/>
              <a:t>‹#›</a:t>
            </a:fld>
            <a:endParaRPr lang="en-US"/>
          </a:p>
        </p:txBody>
      </p:sp>
    </p:spTree>
    <p:extLst>
      <p:ext uri="{BB962C8B-B14F-4D97-AF65-F5344CB8AC3E}">
        <p14:creationId xmlns:p14="http://schemas.microsoft.com/office/powerpoint/2010/main" val="337874520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14400" rtl="0" eaLnBrk="1" latinLnBrk="0" hangingPunct="1">
        <a:lnSpc>
          <a:spcPct val="85000"/>
        </a:lnSpc>
        <a:spcBef>
          <a:spcPct val="0"/>
        </a:spcBef>
        <a:buNone/>
        <a:defRPr sz="4000" b="0" i="0" kern="1200" cap="none" spc="-15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10000"/>
        <a:buFont typeface="Wingdings" panose="05000000000000000000" pitchFamily="2" charset="2"/>
        <a:buChar char="§"/>
        <a:defRPr sz="18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600" kern="120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4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4.png"/><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29.sv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solidFill>
          <a:schemeClr val="accent1">
            <a:alpha val="0"/>
          </a:schemeClr>
        </a:solidFill>
        <a:effectLst/>
      </p:bgPr>
    </p:bg>
    <p:spTree>
      <p:nvGrpSpPr>
        <p:cNvPr id="1" name=""/>
        <p:cNvGrpSpPr/>
        <p:nvPr/>
      </p:nvGrpSpPr>
      <p:grpSpPr>
        <a:xfrm>
          <a:off x="0" y="0"/>
          <a:ext cx="0" cy="0"/>
          <a:chOff x="0" y="0"/>
          <a:chExt cx="0" cy="0"/>
        </a:xfrm>
      </p:grpSpPr>
      <p:pic>
        <p:nvPicPr>
          <p:cNvPr id="7" name="Video 6" descr="Stock Market Bar Graph">
            <a:extLst>
              <a:ext uri="{FF2B5EF4-FFF2-40B4-BE49-F238E27FC236}">
                <a16:creationId xmlns:a16="http://schemas.microsoft.com/office/drawing/2014/main" id="{C5F7826E-4C74-268E-126D-AA5D4822A333}"/>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1" b="285"/>
          <a:stretch/>
        </p:blipFill>
        <p:spPr>
          <a:xfrm>
            <a:off x="1" y="10"/>
            <a:ext cx="12191999" cy="6857990"/>
          </a:xfrm>
          <a:prstGeom prst="rect">
            <a:avLst/>
          </a:prstGeom>
          <a:ln>
            <a:noFill/>
          </a:ln>
        </p:spPr>
      </p:pic>
      <p:sp>
        <p:nvSpPr>
          <p:cNvPr id="2" name="Title 1">
            <a:extLst>
              <a:ext uri="{FF2B5EF4-FFF2-40B4-BE49-F238E27FC236}">
                <a16:creationId xmlns:a16="http://schemas.microsoft.com/office/drawing/2014/main" id="{F20A6391-1FC9-047F-79B2-1CAE2C950CC6}"/>
              </a:ext>
            </a:extLst>
          </p:cNvPr>
          <p:cNvSpPr>
            <a:spLocks noGrp="1"/>
          </p:cNvSpPr>
          <p:nvPr>
            <p:ph type="ctrTitle"/>
          </p:nvPr>
        </p:nvSpPr>
        <p:spPr>
          <a:xfrm>
            <a:off x="1827276" y="1796353"/>
            <a:ext cx="8537448" cy="1798724"/>
          </a:xfrm>
        </p:spPr>
        <p:txBody>
          <a:bodyPr anchor="t">
            <a:normAutofit/>
          </a:bodyPr>
          <a:lstStyle/>
          <a:p>
            <a:r>
              <a:rPr lang="en-US" sz="4400" b="1" dirty="0">
                <a:solidFill>
                  <a:srgbClr val="FFFFFF"/>
                </a:solidFill>
                <a:latin typeface="Bell MT" panose="02020503060305020303" pitchFamily="18" charset="0"/>
                <a:ea typeface="ADLaM Display" panose="020F0502020204030204" pitchFamily="2" charset="0"/>
                <a:cs typeface="Aldhabi" panose="020F0502020204030204" pitchFamily="2" charset="-78"/>
              </a:rPr>
              <a:t>Stock Price Prediction using </a:t>
            </a:r>
            <a:br>
              <a:rPr lang="en-US" sz="4400" b="1" dirty="0">
                <a:solidFill>
                  <a:srgbClr val="FFFFFF"/>
                </a:solidFill>
                <a:latin typeface="Bell MT" panose="02020503060305020303" pitchFamily="18" charset="0"/>
                <a:ea typeface="ADLaM Display" panose="020F0502020204030204" pitchFamily="2" charset="0"/>
                <a:cs typeface="Aldhabi" panose="020F0502020204030204" pitchFamily="2" charset="-78"/>
              </a:rPr>
            </a:br>
            <a:r>
              <a:rPr lang="en-US" sz="4400" b="1" dirty="0">
                <a:solidFill>
                  <a:srgbClr val="FFFFFF"/>
                </a:solidFill>
                <a:latin typeface="Bell MT" panose="02020503060305020303" pitchFamily="18" charset="0"/>
                <a:ea typeface="ADLaM Display" panose="020F0502020204030204" pitchFamily="2" charset="0"/>
                <a:cs typeface="Aldhabi" panose="020F0502020204030204" pitchFamily="2" charset="-78"/>
              </a:rPr>
              <a:t>Time Series Analysis</a:t>
            </a:r>
          </a:p>
        </p:txBody>
      </p:sp>
      <p:sp>
        <p:nvSpPr>
          <p:cNvPr id="4" name="Subtitle 2">
            <a:extLst>
              <a:ext uri="{FF2B5EF4-FFF2-40B4-BE49-F238E27FC236}">
                <a16:creationId xmlns:a16="http://schemas.microsoft.com/office/drawing/2014/main" id="{D288645A-91A8-C0A8-EE6D-D37571CFF4D3}"/>
              </a:ext>
            </a:extLst>
          </p:cNvPr>
          <p:cNvSpPr>
            <a:spLocks noGrp="1"/>
          </p:cNvSpPr>
          <p:nvPr>
            <p:ph type="subTitle" idx="1"/>
          </p:nvPr>
        </p:nvSpPr>
        <p:spPr>
          <a:xfrm>
            <a:off x="1066800" y="3293686"/>
            <a:ext cx="10058400" cy="1282707"/>
          </a:xfrm>
          <a:effectLst>
            <a:outerShdw blurRad="50800" dist="38100" dir="2700000" algn="tl" rotWithShape="0">
              <a:prstClr val="black">
                <a:alpha val="40000"/>
              </a:prstClr>
            </a:outerShdw>
          </a:effectLst>
        </p:spPr>
        <p:txBody>
          <a:bodyPr>
            <a:normAutofit/>
          </a:bodyPr>
          <a:lstStyle/>
          <a:p>
            <a:pPr>
              <a:lnSpc>
                <a:spcPct val="100000"/>
              </a:lnSpc>
            </a:pPr>
            <a:r>
              <a:rPr lang="en-US" sz="2400" dirty="0">
                <a:solidFill>
                  <a:srgbClr val="FFFFFF"/>
                </a:solidFill>
                <a:latin typeface="Bell MT" panose="02020503060305020303" pitchFamily="18" charset="0"/>
              </a:rPr>
              <a:t>Authors:- Nilay </a:t>
            </a:r>
            <a:r>
              <a:rPr lang="en-US" sz="2400" dirty="0" err="1">
                <a:solidFill>
                  <a:srgbClr val="FFFFFF"/>
                </a:solidFill>
                <a:latin typeface="Bell MT" panose="02020503060305020303" pitchFamily="18" charset="0"/>
              </a:rPr>
              <a:t>Nisheethkumar</a:t>
            </a:r>
            <a:r>
              <a:rPr lang="en-US" sz="2400" dirty="0">
                <a:solidFill>
                  <a:srgbClr val="FFFFFF"/>
                </a:solidFill>
                <a:latin typeface="Bell MT" panose="02020503060305020303" pitchFamily="18" charset="0"/>
              </a:rPr>
              <a:t> Patel, Ashwani B Neminimadathil</a:t>
            </a:r>
          </a:p>
          <a:p>
            <a:pPr>
              <a:lnSpc>
                <a:spcPct val="100000"/>
              </a:lnSpc>
            </a:pPr>
            <a:r>
              <a:rPr lang="en-US" sz="2400" dirty="0">
                <a:solidFill>
                  <a:srgbClr val="FFFFFF"/>
                </a:solidFill>
                <a:latin typeface="Bell MT" panose="02020503060305020303" pitchFamily="18" charset="0"/>
              </a:rPr>
              <a:t>Georgia State University, Atlanta</a:t>
            </a:r>
          </a:p>
        </p:txBody>
      </p:sp>
    </p:spTree>
    <p:extLst>
      <p:ext uri="{BB962C8B-B14F-4D97-AF65-F5344CB8AC3E}">
        <p14:creationId xmlns:p14="http://schemas.microsoft.com/office/powerpoint/2010/main" val="282157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00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7"/>
                                        </p:tgtEl>
                                      </p:cBhvr>
                                    </p:cmd>
                                  </p:childTnLst>
                                </p:cTn>
                              </p:par>
                            </p:childTnLst>
                          </p:cTn>
                        </p:par>
                      </p:childTnLst>
                    </p:cTn>
                  </p:par>
                </p:childTnLst>
              </p:cTn>
              <p:nextCondLst>
                <p:cond evt="onClick" delay="0">
                  <p:tgtEl>
                    <p:spTgt spid="7"/>
                  </p:tgtEl>
                </p:cond>
              </p:nextCondLst>
            </p:seq>
            <p:video>
              <p:cMediaNode mute="1">
                <p:cTn id="12" repeatCount="indefinite" fill="hold" display="0">
                  <p:stCondLst>
                    <p:cond delay="indefinite"/>
                  </p:stCondLst>
                </p:cTn>
                <p:tgtEl>
                  <p:spTgt spid="7"/>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2" name="Rectangle 71">
            <a:extLst>
              <a:ext uri="{FF2B5EF4-FFF2-40B4-BE49-F238E27FC236}">
                <a16:creationId xmlns:a16="http://schemas.microsoft.com/office/drawing/2014/main" id="{828D1E49-2A21-4A83-A0E0-FB1597B4B2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3" name="Group 72">
            <a:extLst>
              <a:ext uri="{FF2B5EF4-FFF2-40B4-BE49-F238E27FC236}">
                <a16:creationId xmlns:a16="http://schemas.microsoft.com/office/drawing/2014/main" id="{088B852E-5494-418B-A833-75CF016A9E2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74" name="Freeform 5">
              <a:extLst>
                <a:ext uri="{FF2B5EF4-FFF2-40B4-BE49-F238E27FC236}">
                  <a16:creationId xmlns:a16="http://schemas.microsoft.com/office/drawing/2014/main" id="{DF31E3C1-1A46-4329-9F80-B576692FEE4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306513" y="0"/>
              <a:ext cx="3862388" cy="6843713"/>
            </a:xfrm>
            <a:custGeom>
              <a:avLst/>
              <a:gdLst>
                <a:gd name="T0" fmla="*/ 813 w 813"/>
                <a:gd name="T1" fmla="*/ 0 h 1440"/>
                <a:gd name="T2" fmla="*/ 435 w 813"/>
                <a:gd name="T3" fmla="*/ 1440 h 1440"/>
              </a:gdLst>
              <a:ahLst/>
              <a:cxnLst>
                <a:cxn ang="0">
                  <a:pos x="T0" y="T1"/>
                </a:cxn>
                <a:cxn ang="0">
                  <a:pos x="T2" y="T3"/>
                </a:cxn>
              </a:cxnLst>
              <a:rect l="0" t="0" r="r" b="b"/>
              <a:pathLst>
                <a:path w="813" h="1440">
                  <a:moveTo>
                    <a:pt x="813" y="0"/>
                  </a:moveTo>
                  <a:cubicBezTo>
                    <a:pt x="331" y="221"/>
                    <a:pt x="0" y="1039"/>
                    <a:pt x="435" y="144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5" name="Freeform 6">
              <a:extLst>
                <a:ext uri="{FF2B5EF4-FFF2-40B4-BE49-F238E27FC236}">
                  <a16:creationId xmlns:a16="http://schemas.microsoft.com/office/drawing/2014/main" id="{294B4592-99CA-47B1-816F-CE2D44F65BB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26725" y="9525"/>
              <a:ext cx="1539875" cy="555625"/>
            </a:xfrm>
            <a:custGeom>
              <a:avLst/>
              <a:gdLst>
                <a:gd name="T0" fmla="*/ 324 w 324"/>
                <a:gd name="T1" fmla="*/ 117 h 117"/>
                <a:gd name="T2" fmla="*/ 0 w 324"/>
                <a:gd name="T3" fmla="*/ 0 h 117"/>
              </a:gdLst>
              <a:ahLst/>
              <a:cxnLst>
                <a:cxn ang="0">
                  <a:pos x="T0" y="T1"/>
                </a:cxn>
                <a:cxn ang="0">
                  <a:pos x="T2" y="T3"/>
                </a:cxn>
              </a:cxnLst>
              <a:rect l="0" t="0" r="r" b="b"/>
              <a:pathLst>
                <a:path w="324" h="117">
                  <a:moveTo>
                    <a:pt x="324" y="117"/>
                  </a:moveTo>
                  <a:cubicBezTo>
                    <a:pt x="223" y="64"/>
                    <a:pt x="107" y="28"/>
                    <a:pt x="0"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6" name="Freeform 7">
              <a:extLst>
                <a:ext uri="{FF2B5EF4-FFF2-40B4-BE49-F238E27FC236}">
                  <a16:creationId xmlns:a16="http://schemas.microsoft.com/office/drawing/2014/main" id="{BF690E4C-72F8-4AC5-AF99-562763CC67B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247313" y="5013325"/>
              <a:ext cx="1919288" cy="1830388"/>
            </a:xfrm>
            <a:custGeom>
              <a:avLst/>
              <a:gdLst>
                <a:gd name="T0" fmla="*/ 0 w 404"/>
                <a:gd name="T1" fmla="*/ 385 h 385"/>
                <a:gd name="T2" fmla="*/ 404 w 404"/>
                <a:gd name="T3" fmla="*/ 0 h 385"/>
              </a:gdLst>
              <a:ahLst/>
              <a:cxnLst>
                <a:cxn ang="0">
                  <a:pos x="T0" y="T1"/>
                </a:cxn>
                <a:cxn ang="0">
                  <a:pos x="T2" y="T3"/>
                </a:cxn>
              </a:cxnLst>
              <a:rect l="0" t="0" r="r" b="b"/>
              <a:pathLst>
                <a:path w="404" h="385">
                  <a:moveTo>
                    <a:pt x="0" y="385"/>
                  </a:moveTo>
                  <a:cubicBezTo>
                    <a:pt x="146" y="272"/>
                    <a:pt x="285" y="142"/>
                    <a:pt x="404"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7" name="Freeform 8">
              <a:extLst>
                <a:ext uri="{FF2B5EF4-FFF2-40B4-BE49-F238E27FC236}">
                  <a16:creationId xmlns:a16="http://schemas.microsoft.com/office/drawing/2014/main" id="{F834CDD4-CAB8-4ACC-9AAC-5399C743DEC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0775" y="0"/>
              <a:ext cx="3676650" cy="6843713"/>
            </a:xfrm>
            <a:custGeom>
              <a:avLst/>
              <a:gdLst>
                <a:gd name="T0" fmla="*/ 774 w 774"/>
                <a:gd name="T1" fmla="*/ 0 h 1440"/>
                <a:gd name="T2" fmla="*/ 411 w 774"/>
                <a:gd name="T3" fmla="*/ 1440 h 1440"/>
              </a:gdLst>
              <a:ahLst/>
              <a:cxnLst>
                <a:cxn ang="0">
                  <a:pos x="T0" y="T1"/>
                </a:cxn>
                <a:cxn ang="0">
                  <a:pos x="T2" y="T3"/>
                </a:cxn>
              </a:cxnLst>
              <a:rect l="0" t="0" r="r" b="b"/>
              <a:pathLst>
                <a:path w="774" h="1440">
                  <a:moveTo>
                    <a:pt x="774" y="0"/>
                  </a:moveTo>
                  <a:cubicBezTo>
                    <a:pt x="312" y="240"/>
                    <a:pt x="0" y="1034"/>
                    <a:pt x="411" y="1440"/>
                  </a:cubicBezTo>
                </a:path>
              </a:pathLst>
            </a:custGeom>
            <a:noFill/>
            <a:ln w="9525" cap="flat">
              <a:solidFill>
                <a:schemeClr val="tx1">
                  <a:alpha val="1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8" name="Freeform 9">
              <a:extLst>
                <a:ext uri="{FF2B5EF4-FFF2-40B4-BE49-F238E27FC236}">
                  <a16:creationId xmlns:a16="http://schemas.microsoft.com/office/drawing/2014/main" id="{1AEB045A-6821-475B-A28E-047437ABEF5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02988" y="9525"/>
              <a:ext cx="963613" cy="366713"/>
            </a:xfrm>
            <a:custGeom>
              <a:avLst/>
              <a:gdLst>
                <a:gd name="T0" fmla="*/ 203 w 203"/>
                <a:gd name="T1" fmla="*/ 77 h 77"/>
                <a:gd name="T2" fmla="*/ 0 w 203"/>
                <a:gd name="T3" fmla="*/ 0 h 77"/>
              </a:gdLst>
              <a:ahLst/>
              <a:cxnLst>
                <a:cxn ang="0">
                  <a:pos x="T0" y="T1"/>
                </a:cxn>
                <a:cxn ang="0">
                  <a:pos x="T2" y="T3"/>
                </a:cxn>
              </a:cxnLst>
              <a:rect l="0" t="0" r="r" b="b"/>
              <a:pathLst>
                <a:path w="203" h="77">
                  <a:moveTo>
                    <a:pt x="203" y="77"/>
                  </a:moveTo>
                  <a:cubicBezTo>
                    <a:pt x="138" y="46"/>
                    <a:pt x="68" y="21"/>
                    <a:pt x="0" y="0"/>
                  </a:cubicBezTo>
                </a:path>
              </a:pathLst>
            </a:custGeom>
            <a:noFill/>
            <a:ln w="9525" cap="flat">
              <a:solidFill>
                <a:schemeClr val="tx1">
                  <a:alpha val="1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9" name="Freeform 10">
              <a:extLst>
                <a:ext uri="{FF2B5EF4-FFF2-40B4-BE49-F238E27FC236}">
                  <a16:creationId xmlns:a16="http://schemas.microsoft.com/office/drawing/2014/main" id="{D9B790C0-3D34-4626-BAFB-6EB473F40C7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494963" y="5275263"/>
              <a:ext cx="1666875" cy="1577975"/>
            </a:xfrm>
            <a:custGeom>
              <a:avLst/>
              <a:gdLst>
                <a:gd name="T0" fmla="*/ 0 w 351"/>
                <a:gd name="T1" fmla="*/ 332 h 332"/>
                <a:gd name="T2" fmla="*/ 351 w 351"/>
                <a:gd name="T3" fmla="*/ 0 h 332"/>
              </a:gdLst>
              <a:ahLst/>
              <a:cxnLst>
                <a:cxn ang="0">
                  <a:pos x="T0" y="T1"/>
                </a:cxn>
                <a:cxn ang="0">
                  <a:pos x="T2" y="T3"/>
                </a:cxn>
              </a:cxnLst>
              <a:rect l="0" t="0" r="r" b="b"/>
              <a:pathLst>
                <a:path w="351" h="332">
                  <a:moveTo>
                    <a:pt x="0" y="332"/>
                  </a:moveTo>
                  <a:cubicBezTo>
                    <a:pt x="125" y="232"/>
                    <a:pt x="245" y="121"/>
                    <a:pt x="351" y="0"/>
                  </a:cubicBezTo>
                </a:path>
              </a:pathLst>
            </a:custGeom>
            <a:noFill/>
            <a:ln w="9525" cap="flat">
              <a:solidFill>
                <a:schemeClr val="tx1">
                  <a:alpha val="1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0" name="Freeform 11">
              <a:extLst>
                <a:ext uri="{FF2B5EF4-FFF2-40B4-BE49-F238E27FC236}">
                  <a16:creationId xmlns:a16="http://schemas.microsoft.com/office/drawing/2014/main" id="{EDA4D87F-91A4-4628-9A6E-F01820A7EE5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1713" y="0"/>
              <a:ext cx="3621088" cy="6843713"/>
            </a:xfrm>
            <a:custGeom>
              <a:avLst/>
              <a:gdLst>
                <a:gd name="T0" fmla="*/ 762 w 762"/>
                <a:gd name="T1" fmla="*/ 0 h 1440"/>
                <a:gd name="T2" fmla="*/ 403 w 762"/>
                <a:gd name="T3" fmla="*/ 1440 h 1440"/>
              </a:gdLst>
              <a:ahLst/>
              <a:cxnLst>
                <a:cxn ang="0">
                  <a:pos x="T0" y="T1"/>
                </a:cxn>
                <a:cxn ang="0">
                  <a:pos x="T2" y="T3"/>
                </a:cxn>
              </a:cxnLst>
              <a:rect l="0" t="0" r="r" b="b"/>
              <a:pathLst>
                <a:path w="762" h="1440">
                  <a:moveTo>
                    <a:pt x="762" y="0"/>
                  </a:moveTo>
                  <a:cubicBezTo>
                    <a:pt x="308" y="245"/>
                    <a:pt x="0" y="1033"/>
                    <a:pt x="403" y="144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1" name="Freeform 12">
              <a:extLst>
                <a:ext uri="{FF2B5EF4-FFF2-40B4-BE49-F238E27FC236}">
                  <a16:creationId xmlns:a16="http://schemas.microsoft.com/office/drawing/2014/main" id="{045DAB88-124C-459C-A889-DAE9C9BE285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501438" y="9525"/>
              <a:ext cx="665163" cy="257175"/>
            </a:xfrm>
            <a:custGeom>
              <a:avLst/>
              <a:gdLst>
                <a:gd name="T0" fmla="*/ 140 w 140"/>
                <a:gd name="T1" fmla="*/ 54 h 54"/>
                <a:gd name="T2" fmla="*/ 0 w 140"/>
                <a:gd name="T3" fmla="*/ 0 h 54"/>
              </a:gdLst>
              <a:ahLst/>
              <a:cxnLst>
                <a:cxn ang="0">
                  <a:pos x="T0" y="T1"/>
                </a:cxn>
                <a:cxn ang="0">
                  <a:pos x="T2" y="T3"/>
                </a:cxn>
              </a:cxnLst>
              <a:rect l="0" t="0" r="r" b="b"/>
              <a:pathLst>
                <a:path w="140" h="54">
                  <a:moveTo>
                    <a:pt x="140" y="54"/>
                  </a:moveTo>
                  <a:cubicBezTo>
                    <a:pt x="95" y="34"/>
                    <a:pt x="48" y="16"/>
                    <a:pt x="0"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2" name="Freeform 13">
              <a:extLst>
                <a:ext uri="{FF2B5EF4-FFF2-40B4-BE49-F238E27FC236}">
                  <a16:creationId xmlns:a16="http://schemas.microsoft.com/office/drawing/2014/main" id="{85D44010-1DAA-4CAC-B83F-7E3E8C455D4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41013" y="5408613"/>
              <a:ext cx="1525588" cy="1435100"/>
            </a:xfrm>
            <a:custGeom>
              <a:avLst/>
              <a:gdLst>
                <a:gd name="T0" fmla="*/ 0 w 321"/>
                <a:gd name="T1" fmla="*/ 302 h 302"/>
                <a:gd name="T2" fmla="*/ 321 w 321"/>
                <a:gd name="T3" fmla="*/ 0 h 302"/>
              </a:gdLst>
              <a:ahLst/>
              <a:cxnLst>
                <a:cxn ang="0">
                  <a:pos x="T0" y="T1"/>
                </a:cxn>
                <a:cxn ang="0">
                  <a:pos x="T2" y="T3"/>
                </a:cxn>
              </a:cxnLst>
              <a:rect l="0" t="0" r="r" b="b"/>
              <a:pathLst>
                <a:path w="321" h="302">
                  <a:moveTo>
                    <a:pt x="0" y="302"/>
                  </a:moveTo>
                  <a:cubicBezTo>
                    <a:pt x="114" y="210"/>
                    <a:pt x="223" y="109"/>
                    <a:pt x="321"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3" name="Freeform 14">
              <a:extLst>
                <a:ext uri="{FF2B5EF4-FFF2-40B4-BE49-F238E27FC236}">
                  <a16:creationId xmlns:a16="http://schemas.microsoft.com/office/drawing/2014/main" id="{E8C01D66-5C93-4A2E-AA74-DE97574EA4E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1713" y="0"/>
              <a:ext cx="3244850" cy="6843713"/>
            </a:xfrm>
            <a:custGeom>
              <a:avLst/>
              <a:gdLst>
                <a:gd name="T0" fmla="*/ 683 w 683"/>
                <a:gd name="T1" fmla="*/ 0 h 1440"/>
                <a:gd name="T2" fmla="*/ 355 w 683"/>
                <a:gd name="T3" fmla="*/ 1440 h 1440"/>
              </a:gdLst>
              <a:ahLst/>
              <a:cxnLst>
                <a:cxn ang="0">
                  <a:pos x="T0" y="T1"/>
                </a:cxn>
                <a:cxn ang="0">
                  <a:pos x="T2" y="T3"/>
                </a:cxn>
              </a:cxnLst>
              <a:rect l="0" t="0" r="r" b="b"/>
              <a:pathLst>
                <a:path w="683" h="1440">
                  <a:moveTo>
                    <a:pt x="683" y="0"/>
                  </a:moveTo>
                  <a:cubicBezTo>
                    <a:pt x="258" y="256"/>
                    <a:pt x="0" y="1041"/>
                    <a:pt x="355" y="144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4" name="Freeform 15">
              <a:extLst>
                <a:ext uri="{FF2B5EF4-FFF2-40B4-BE49-F238E27FC236}">
                  <a16:creationId xmlns:a16="http://schemas.microsoft.com/office/drawing/2014/main" id="{E2E1A6E1-6C4A-47D3-81E2-9F8624F1BBE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802938" y="5518150"/>
              <a:ext cx="1363663" cy="1325563"/>
            </a:xfrm>
            <a:custGeom>
              <a:avLst/>
              <a:gdLst>
                <a:gd name="T0" fmla="*/ 0 w 287"/>
                <a:gd name="T1" fmla="*/ 279 h 279"/>
                <a:gd name="T2" fmla="*/ 287 w 287"/>
                <a:gd name="T3" fmla="*/ 0 h 279"/>
              </a:gdLst>
              <a:ahLst/>
              <a:cxnLst>
                <a:cxn ang="0">
                  <a:pos x="T0" y="T1"/>
                </a:cxn>
                <a:cxn ang="0">
                  <a:pos x="T2" y="T3"/>
                </a:cxn>
              </a:cxnLst>
              <a:rect l="0" t="0" r="r" b="b"/>
              <a:pathLst>
                <a:path w="287" h="279">
                  <a:moveTo>
                    <a:pt x="0" y="279"/>
                  </a:moveTo>
                  <a:cubicBezTo>
                    <a:pt x="101" y="193"/>
                    <a:pt x="198" y="100"/>
                    <a:pt x="287"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5" name="Freeform 16">
              <a:extLst>
                <a:ext uri="{FF2B5EF4-FFF2-40B4-BE49-F238E27FC236}">
                  <a16:creationId xmlns:a16="http://schemas.microsoft.com/office/drawing/2014/main" id="{3E849CB5-4526-49DC-B77B-A20FDB7FFDA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89000" y="0"/>
              <a:ext cx="3230563" cy="6843713"/>
            </a:xfrm>
            <a:custGeom>
              <a:avLst/>
              <a:gdLst>
                <a:gd name="T0" fmla="*/ 680 w 680"/>
                <a:gd name="T1" fmla="*/ 0 h 1440"/>
                <a:gd name="T2" fmla="*/ 337 w 680"/>
                <a:gd name="T3" fmla="*/ 1440 h 1440"/>
              </a:gdLst>
              <a:ahLst/>
              <a:cxnLst>
                <a:cxn ang="0">
                  <a:pos x="T0" y="T1"/>
                </a:cxn>
                <a:cxn ang="0">
                  <a:pos x="T2" y="T3"/>
                </a:cxn>
              </a:cxnLst>
              <a:rect l="0" t="0" r="r" b="b"/>
              <a:pathLst>
                <a:path w="680" h="1440">
                  <a:moveTo>
                    <a:pt x="680" y="0"/>
                  </a:moveTo>
                  <a:cubicBezTo>
                    <a:pt x="257" y="265"/>
                    <a:pt x="0" y="1026"/>
                    <a:pt x="337" y="144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6" name="Freeform 17">
              <a:extLst>
                <a:ext uri="{FF2B5EF4-FFF2-40B4-BE49-F238E27FC236}">
                  <a16:creationId xmlns:a16="http://schemas.microsoft.com/office/drawing/2014/main" id="{5A18C8A4-FB2A-44C1-93D3-26C6DDFE0CC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79150" y="5694363"/>
              <a:ext cx="1187450" cy="1149350"/>
            </a:xfrm>
            <a:custGeom>
              <a:avLst/>
              <a:gdLst>
                <a:gd name="T0" fmla="*/ 0 w 250"/>
                <a:gd name="T1" fmla="*/ 242 h 242"/>
                <a:gd name="T2" fmla="*/ 250 w 250"/>
                <a:gd name="T3" fmla="*/ 0 h 242"/>
              </a:gdLst>
              <a:ahLst/>
              <a:cxnLst>
                <a:cxn ang="0">
                  <a:pos x="T0" y="T1"/>
                </a:cxn>
                <a:cxn ang="0">
                  <a:pos x="T2" y="T3"/>
                </a:cxn>
              </a:cxnLst>
              <a:rect l="0" t="0" r="r" b="b"/>
              <a:pathLst>
                <a:path w="250" h="242">
                  <a:moveTo>
                    <a:pt x="0" y="242"/>
                  </a:moveTo>
                  <a:cubicBezTo>
                    <a:pt x="88" y="166"/>
                    <a:pt x="172" y="85"/>
                    <a:pt x="250"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7" name="Freeform 18">
              <a:extLst>
                <a:ext uri="{FF2B5EF4-FFF2-40B4-BE49-F238E27FC236}">
                  <a16:creationId xmlns:a16="http://schemas.microsoft.com/office/drawing/2014/main" id="{85D014FD-8C5A-4071-B19E-4910AAB6186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84188" y="0"/>
              <a:ext cx="3421063" cy="6843713"/>
            </a:xfrm>
            <a:custGeom>
              <a:avLst/>
              <a:gdLst>
                <a:gd name="T0" fmla="*/ 720 w 720"/>
                <a:gd name="T1" fmla="*/ 0 h 1440"/>
                <a:gd name="T2" fmla="*/ 362 w 720"/>
                <a:gd name="T3" fmla="*/ 1440 h 1440"/>
              </a:gdLst>
              <a:ahLst/>
              <a:cxnLst>
                <a:cxn ang="0">
                  <a:pos x="T0" y="T1"/>
                </a:cxn>
                <a:cxn ang="0">
                  <a:pos x="T2" y="T3"/>
                </a:cxn>
              </a:cxnLst>
              <a:rect l="0" t="0" r="r" b="b"/>
              <a:pathLst>
                <a:path w="720" h="1440">
                  <a:moveTo>
                    <a:pt x="720" y="0"/>
                  </a:moveTo>
                  <a:cubicBezTo>
                    <a:pt x="316" y="282"/>
                    <a:pt x="0" y="1018"/>
                    <a:pt x="362" y="144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8" name="Freeform 19">
              <a:extLst>
                <a:ext uri="{FF2B5EF4-FFF2-40B4-BE49-F238E27FC236}">
                  <a16:creationId xmlns:a16="http://schemas.microsoft.com/office/drawing/2014/main" id="{A37D7262-3596-4026-9AD4-E94332E5260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87125" y="6049963"/>
              <a:ext cx="879475" cy="793750"/>
            </a:xfrm>
            <a:custGeom>
              <a:avLst/>
              <a:gdLst>
                <a:gd name="T0" fmla="*/ 0 w 185"/>
                <a:gd name="T1" fmla="*/ 167 h 167"/>
                <a:gd name="T2" fmla="*/ 185 w 185"/>
                <a:gd name="T3" fmla="*/ 0 h 167"/>
              </a:gdLst>
              <a:ahLst/>
              <a:cxnLst>
                <a:cxn ang="0">
                  <a:pos x="T0" y="T1"/>
                </a:cxn>
                <a:cxn ang="0">
                  <a:pos x="T2" y="T3"/>
                </a:cxn>
              </a:cxnLst>
              <a:rect l="0" t="0" r="r" b="b"/>
              <a:pathLst>
                <a:path w="185" h="167">
                  <a:moveTo>
                    <a:pt x="0" y="167"/>
                  </a:moveTo>
                  <a:cubicBezTo>
                    <a:pt x="63" y="114"/>
                    <a:pt x="125" y="58"/>
                    <a:pt x="185"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9" name="Freeform 20">
              <a:extLst>
                <a:ext uri="{FF2B5EF4-FFF2-40B4-BE49-F238E27FC236}">
                  <a16:creationId xmlns:a16="http://schemas.microsoft.com/office/drawing/2014/main" id="{187E37E0-AAC3-4B33-AF36-334ACCBD33C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98488" y="0"/>
              <a:ext cx="2717800" cy="6843713"/>
            </a:xfrm>
            <a:custGeom>
              <a:avLst/>
              <a:gdLst>
                <a:gd name="T0" fmla="*/ 572 w 572"/>
                <a:gd name="T1" fmla="*/ 0 h 1440"/>
                <a:gd name="T2" fmla="*/ 164 w 572"/>
                <a:gd name="T3" fmla="*/ 1440 h 1440"/>
              </a:gdLst>
              <a:ahLst/>
              <a:cxnLst>
                <a:cxn ang="0">
                  <a:pos x="T0" y="T1"/>
                </a:cxn>
                <a:cxn ang="0">
                  <a:pos x="T2" y="T3"/>
                </a:cxn>
              </a:cxnLst>
              <a:rect l="0" t="0" r="r" b="b"/>
              <a:pathLst>
                <a:path w="572" h="1440">
                  <a:moveTo>
                    <a:pt x="572" y="0"/>
                  </a:moveTo>
                  <a:cubicBezTo>
                    <a:pt x="213" y="320"/>
                    <a:pt x="0" y="979"/>
                    <a:pt x="164" y="1440"/>
                  </a:cubicBezTo>
                </a:path>
              </a:pathLst>
            </a:custGeom>
            <a:noFill/>
            <a:ln w="12700" cap="flat">
              <a:solidFill>
                <a:schemeClr val="tx1">
                  <a:alpha val="1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0" name="Freeform 21">
              <a:extLst>
                <a:ext uri="{FF2B5EF4-FFF2-40B4-BE49-F238E27FC236}">
                  <a16:creationId xmlns:a16="http://schemas.microsoft.com/office/drawing/2014/main" id="{409758BB-8A0E-4BEB-BC0C-F410AD98CDD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61938" y="0"/>
              <a:ext cx="2944813" cy="6843713"/>
            </a:xfrm>
            <a:custGeom>
              <a:avLst/>
              <a:gdLst>
                <a:gd name="T0" fmla="*/ 620 w 620"/>
                <a:gd name="T1" fmla="*/ 0 h 1440"/>
                <a:gd name="T2" fmla="*/ 186 w 620"/>
                <a:gd name="T3" fmla="*/ 1440 h 1440"/>
              </a:gdLst>
              <a:ahLst/>
              <a:cxnLst>
                <a:cxn ang="0">
                  <a:pos x="T0" y="T1"/>
                </a:cxn>
                <a:cxn ang="0">
                  <a:pos x="T2" y="T3"/>
                </a:cxn>
              </a:cxnLst>
              <a:rect l="0" t="0" r="r" b="b"/>
              <a:pathLst>
                <a:path w="620" h="1440">
                  <a:moveTo>
                    <a:pt x="620" y="0"/>
                  </a:moveTo>
                  <a:cubicBezTo>
                    <a:pt x="248" y="325"/>
                    <a:pt x="0" y="960"/>
                    <a:pt x="186" y="1440"/>
                  </a:cubicBezTo>
                </a:path>
              </a:pathLst>
            </a:custGeom>
            <a:noFill/>
            <a:ln w="9525" cap="flat">
              <a:solidFill>
                <a:schemeClr val="tx1">
                  <a:alpha val="10000"/>
                </a:schemeClr>
              </a:solidFill>
              <a:prstDash val="lg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1" name="Freeform 22">
              <a:extLst>
                <a:ext uri="{FF2B5EF4-FFF2-40B4-BE49-F238E27FC236}">
                  <a16:creationId xmlns:a16="http://schemas.microsoft.com/office/drawing/2014/main" id="{97C4EFE2-9D25-4978-BD9A-873B4927021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17513" y="0"/>
              <a:ext cx="2403475" cy="6843713"/>
            </a:xfrm>
            <a:custGeom>
              <a:avLst/>
              <a:gdLst>
                <a:gd name="T0" fmla="*/ 506 w 506"/>
                <a:gd name="T1" fmla="*/ 0 h 1440"/>
                <a:gd name="T2" fmla="*/ 171 w 506"/>
                <a:gd name="T3" fmla="*/ 1440 h 1440"/>
              </a:gdLst>
              <a:ahLst/>
              <a:cxnLst>
                <a:cxn ang="0">
                  <a:pos x="T0" y="T1"/>
                </a:cxn>
                <a:cxn ang="0">
                  <a:pos x="T2" y="T3"/>
                </a:cxn>
              </a:cxnLst>
              <a:rect l="0" t="0" r="r" b="b"/>
              <a:pathLst>
                <a:path w="506" h="1440">
                  <a:moveTo>
                    <a:pt x="506" y="0"/>
                  </a:moveTo>
                  <a:cubicBezTo>
                    <a:pt x="109" y="356"/>
                    <a:pt x="0" y="943"/>
                    <a:pt x="171" y="144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2" name="Freeform 23">
              <a:extLst>
                <a:ext uri="{FF2B5EF4-FFF2-40B4-BE49-F238E27FC236}">
                  <a16:creationId xmlns:a16="http://schemas.microsoft.com/office/drawing/2014/main" id="{9CCAF82A-A0E0-4B55-A97B-EFFAE79AF7D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288" y="9525"/>
              <a:ext cx="1771650" cy="3198813"/>
            </a:xfrm>
            <a:custGeom>
              <a:avLst/>
              <a:gdLst>
                <a:gd name="T0" fmla="*/ 373 w 373"/>
                <a:gd name="T1" fmla="*/ 0 h 673"/>
                <a:gd name="T2" fmla="*/ 0 w 373"/>
                <a:gd name="T3" fmla="*/ 673 h 673"/>
              </a:gdLst>
              <a:ahLst/>
              <a:cxnLst>
                <a:cxn ang="0">
                  <a:pos x="T0" y="T1"/>
                </a:cxn>
                <a:cxn ang="0">
                  <a:pos x="T2" y="T3"/>
                </a:cxn>
              </a:cxnLst>
              <a:rect l="0" t="0" r="r" b="b"/>
              <a:pathLst>
                <a:path w="373" h="673">
                  <a:moveTo>
                    <a:pt x="373" y="0"/>
                  </a:moveTo>
                  <a:cubicBezTo>
                    <a:pt x="175" y="183"/>
                    <a:pt x="51" y="409"/>
                    <a:pt x="0" y="673"/>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3" name="Freeform 24">
              <a:extLst>
                <a:ext uri="{FF2B5EF4-FFF2-40B4-BE49-F238E27FC236}">
                  <a16:creationId xmlns:a16="http://schemas.microsoft.com/office/drawing/2014/main" id="{4F800DD8-3954-4F73-8807-16F1CFAC1EB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63" y="6016625"/>
              <a:ext cx="214313" cy="827088"/>
            </a:xfrm>
            <a:custGeom>
              <a:avLst/>
              <a:gdLst>
                <a:gd name="T0" fmla="*/ 0 w 45"/>
                <a:gd name="T1" fmla="*/ 0 h 174"/>
                <a:gd name="T2" fmla="*/ 45 w 45"/>
                <a:gd name="T3" fmla="*/ 174 h 174"/>
              </a:gdLst>
              <a:ahLst/>
              <a:cxnLst>
                <a:cxn ang="0">
                  <a:pos x="T0" y="T1"/>
                </a:cxn>
                <a:cxn ang="0">
                  <a:pos x="T2" y="T3"/>
                </a:cxn>
              </a:cxnLst>
              <a:rect l="0" t="0" r="r" b="b"/>
              <a:pathLst>
                <a:path w="45" h="174">
                  <a:moveTo>
                    <a:pt x="0" y="0"/>
                  </a:moveTo>
                  <a:cubicBezTo>
                    <a:pt x="11" y="59"/>
                    <a:pt x="26" y="118"/>
                    <a:pt x="45" y="174"/>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4" name="Freeform 25">
              <a:extLst>
                <a:ext uri="{FF2B5EF4-FFF2-40B4-BE49-F238E27FC236}">
                  <a16:creationId xmlns:a16="http://schemas.microsoft.com/office/drawing/2014/main" id="{84E1C91A-4B06-4852-918C-6380FA986BB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288" y="0"/>
              <a:ext cx="1562100" cy="2228850"/>
            </a:xfrm>
            <a:custGeom>
              <a:avLst/>
              <a:gdLst>
                <a:gd name="T0" fmla="*/ 329 w 329"/>
                <a:gd name="T1" fmla="*/ 0 h 469"/>
                <a:gd name="T2" fmla="*/ 0 w 329"/>
                <a:gd name="T3" fmla="*/ 469 h 469"/>
              </a:gdLst>
              <a:ahLst/>
              <a:cxnLst>
                <a:cxn ang="0">
                  <a:pos x="T0" y="T1"/>
                </a:cxn>
                <a:cxn ang="0">
                  <a:pos x="T2" y="T3"/>
                </a:cxn>
              </a:cxnLst>
              <a:rect l="0" t="0" r="r" b="b"/>
              <a:pathLst>
                <a:path w="329" h="469">
                  <a:moveTo>
                    <a:pt x="329" y="0"/>
                  </a:moveTo>
                  <a:cubicBezTo>
                    <a:pt x="189" y="133"/>
                    <a:pt x="69" y="288"/>
                    <a:pt x="0" y="469"/>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2" name="Title 1">
            <a:extLst>
              <a:ext uri="{FF2B5EF4-FFF2-40B4-BE49-F238E27FC236}">
                <a16:creationId xmlns:a16="http://schemas.microsoft.com/office/drawing/2014/main" id="{754A0542-67CE-357D-10B5-8D891F8269B2}"/>
              </a:ext>
            </a:extLst>
          </p:cNvPr>
          <p:cNvSpPr>
            <a:spLocks noGrp="1"/>
          </p:cNvSpPr>
          <p:nvPr>
            <p:ph type="title"/>
          </p:nvPr>
        </p:nvSpPr>
        <p:spPr>
          <a:xfrm>
            <a:off x="904877" y="795527"/>
            <a:ext cx="10488547" cy="1190912"/>
          </a:xfrm>
        </p:spPr>
        <p:txBody>
          <a:bodyPr>
            <a:normAutofit/>
          </a:bodyPr>
          <a:lstStyle/>
          <a:p>
            <a:r>
              <a:rPr lang="en-US" b="1" dirty="0">
                <a:solidFill>
                  <a:schemeClr val="tx2"/>
                </a:solidFill>
              </a:rPr>
              <a:t>Stock Price Forecast using LSTM </a:t>
            </a:r>
            <a:endParaRPr lang="en-IN" b="1" dirty="0">
              <a:solidFill>
                <a:schemeClr val="tx2"/>
              </a:solidFill>
            </a:endParaRPr>
          </a:p>
        </p:txBody>
      </p:sp>
      <p:sp>
        <p:nvSpPr>
          <p:cNvPr id="95" name="Rectangle 94">
            <a:extLst>
              <a:ext uri="{FF2B5EF4-FFF2-40B4-BE49-F238E27FC236}">
                <a16:creationId xmlns:a16="http://schemas.microsoft.com/office/drawing/2014/main" id="{E972DE0D-2E53-4159-ABD3-C601524262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7030" y="2250281"/>
            <a:ext cx="4959318" cy="3678237"/>
          </a:xfrm>
          <a:prstGeom prst="rect">
            <a:avLst/>
          </a:prstGeom>
          <a:solidFill>
            <a:schemeClr val="bg1"/>
          </a:solidFill>
          <a:ln w="19050">
            <a:solidFill>
              <a:srgbClr val="483AFE"/>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graph with a line graph&#10;&#10;Description automatically generated">
            <a:extLst>
              <a:ext uri="{FF2B5EF4-FFF2-40B4-BE49-F238E27FC236}">
                <a16:creationId xmlns:a16="http://schemas.microsoft.com/office/drawing/2014/main" id="{A095B019-9687-6C64-4A3C-00503CCB1677}"/>
              </a:ext>
            </a:extLst>
          </p:cNvPr>
          <p:cNvPicPr>
            <a:picLocks noChangeAspect="1"/>
          </p:cNvPicPr>
          <p:nvPr/>
        </p:nvPicPr>
        <p:blipFill rotWithShape="1">
          <a:blip r:embed="rId3">
            <a:extLst>
              <a:ext uri="{28A0092B-C50C-407E-A947-70E740481C1C}">
                <a14:useLocalDpi xmlns:a14="http://schemas.microsoft.com/office/drawing/2010/main" val="0"/>
              </a:ext>
            </a:extLst>
          </a:blip>
          <a:srcRect l="16142" r="19915" b="-2"/>
          <a:stretch/>
        </p:blipFill>
        <p:spPr>
          <a:xfrm>
            <a:off x="1103257" y="2416047"/>
            <a:ext cx="4626864" cy="3346704"/>
          </a:xfrm>
          <a:prstGeom prst="rect">
            <a:avLst/>
          </a:prstGeom>
          <a:ln w="12700">
            <a:noFill/>
          </a:ln>
        </p:spPr>
      </p:pic>
      <p:sp>
        <p:nvSpPr>
          <p:cNvPr id="3" name="Content Placeholder 2">
            <a:extLst>
              <a:ext uri="{FF2B5EF4-FFF2-40B4-BE49-F238E27FC236}">
                <a16:creationId xmlns:a16="http://schemas.microsoft.com/office/drawing/2014/main" id="{1E110943-6E8C-46ED-C35B-A0A09912D459}"/>
              </a:ext>
            </a:extLst>
          </p:cNvPr>
          <p:cNvSpPr>
            <a:spLocks noGrp="1"/>
          </p:cNvSpPr>
          <p:nvPr>
            <p:ph idx="1"/>
          </p:nvPr>
        </p:nvSpPr>
        <p:spPr>
          <a:xfrm>
            <a:off x="6380703" y="2228851"/>
            <a:ext cx="5028928" cy="1830388"/>
          </a:xfrm>
        </p:spPr>
        <p:txBody>
          <a:bodyPr>
            <a:noAutofit/>
          </a:bodyPr>
          <a:lstStyle/>
          <a:p>
            <a:pPr marL="0" indent="0">
              <a:buClr>
                <a:srgbClr val="483AFE"/>
              </a:buClr>
              <a:buNone/>
            </a:pPr>
            <a:r>
              <a:rPr lang="en-US" sz="1600" dirty="0"/>
              <a:t>:</a:t>
            </a:r>
          </a:p>
          <a:p>
            <a:pPr>
              <a:buClr>
                <a:srgbClr val="483AFE"/>
              </a:buClr>
            </a:pPr>
            <a:r>
              <a:rPr lang="en-US" sz="1600" b="1" dirty="0"/>
              <a:t>Number of Layers</a:t>
            </a:r>
            <a:r>
              <a:rPr lang="en-US" sz="1600" dirty="0"/>
              <a:t>: 2 LSTM layers.</a:t>
            </a:r>
          </a:p>
          <a:p>
            <a:pPr>
              <a:buClr>
                <a:srgbClr val="483AFE"/>
              </a:buClr>
            </a:pPr>
            <a:r>
              <a:rPr lang="en-US" sz="1600" b="1" dirty="0"/>
              <a:t>Units per Layer</a:t>
            </a:r>
            <a:r>
              <a:rPr lang="en-US" sz="1600" dirty="0"/>
              <a:t>: 50 units</a:t>
            </a:r>
          </a:p>
          <a:p>
            <a:pPr>
              <a:buClr>
                <a:srgbClr val="483AFE"/>
              </a:buClr>
            </a:pPr>
            <a:r>
              <a:rPr lang="en-US" sz="1600" b="1" dirty="0"/>
              <a:t>Optimizer</a:t>
            </a:r>
            <a:r>
              <a:rPr lang="en-US" sz="1600" dirty="0"/>
              <a:t>: Adam.</a:t>
            </a:r>
          </a:p>
          <a:p>
            <a:pPr>
              <a:buClr>
                <a:srgbClr val="483AFE"/>
              </a:buClr>
            </a:pPr>
            <a:r>
              <a:rPr lang="en-US" sz="1600" b="1" dirty="0"/>
              <a:t>Loss Function</a:t>
            </a:r>
            <a:r>
              <a:rPr lang="en-US" sz="1600" dirty="0"/>
              <a:t>: Mean Squared Error (MSE).</a:t>
            </a:r>
          </a:p>
          <a:p>
            <a:pPr marL="0" indent="0">
              <a:buClr>
                <a:srgbClr val="483AFE"/>
              </a:buClr>
              <a:buNone/>
            </a:pPr>
            <a:endParaRPr lang="en-IN" sz="1600" dirty="0"/>
          </a:p>
        </p:txBody>
      </p:sp>
      <p:pic>
        <p:nvPicPr>
          <p:cNvPr id="7" name="Picture 6" descr="A white background with black text&#10;&#10;Description automatically generated">
            <a:extLst>
              <a:ext uri="{FF2B5EF4-FFF2-40B4-BE49-F238E27FC236}">
                <a16:creationId xmlns:a16="http://schemas.microsoft.com/office/drawing/2014/main" id="{345457DA-674B-4C62-256F-D4167EBF605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37554" y="4244841"/>
            <a:ext cx="4265384" cy="957396"/>
          </a:xfrm>
          <a:prstGeom prst="rect">
            <a:avLst/>
          </a:prstGeom>
          <a:ln>
            <a:solidFill>
              <a:schemeClr val="bg1">
                <a:lumMod val="65000"/>
              </a:schemeClr>
            </a:solidFill>
          </a:ln>
        </p:spPr>
      </p:pic>
    </p:spTree>
    <p:extLst>
      <p:ext uri="{BB962C8B-B14F-4D97-AF65-F5344CB8AC3E}">
        <p14:creationId xmlns:p14="http://schemas.microsoft.com/office/powerpoint/2010/main" val="8272502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EBD08A-D9F0-D048-6652-EFB9FC844644}"/>
              </a:ext>
            </a:extLst>
          </p:cNvPr>
          <p:cNvSpPr>
            <a:spLocks noGrp="1"/>
          </p:cNvSpPr>
          <p:nvPr>
            <p:ph type="title"/>
          </p:nvPr>
        </p:nvSpPr>
        <p:spPr/>
        <p:txBody>
          <a:bodyPr/>
          <a:lstStyle/>
          <a:p>
            <a:r>
              <a:rPr lang="en-US" b="1" dirty="0">
                <a:solidFill>
                  <a:schemeClr val="bg1"/>
                </a:solidFill>
                <a:latin typeface="Bell MT" panose="02020503060305020303" pitchFamily="18" charset="0"/>
              </a:rPr>
              <a:t>ARIMA  SARIMA</a:t>
            </a:r>
            <a:endParaRPr lang="en-IN" dirty="0">
              <a:solidFill>
                <a:schemeClr val="bg1"/>
              </a:solidFill>
            </a:endParaRPr>
          </a:p>
        </p:txBody>
      </p:sp>
      <p:sp>
        <p:nvSpPr>
          <p:cNvPr id="3" name="Text Placeholder 2">
            <a:extLst>
              <a:ext uri="{FF2B5EF4-FFF2-40B4-BE49-F238E27FC236}">
                <a16:creationId xmlns:a16="http://schemas.microsoft.com/office/drawing/2014/main" id="{F884ED0E-7564-D10F-BAB4-FED19FF88E16}"/>
              </a:ext>
            </a:extLst>
          </p:cNvPr>
          <p:cNvSpPr>
            <a:spLocks noGrp="1"/>
          </p:cNvSpPr>
          <p:nvPr>
            <p:ph type="body" idx="1"/>
          </p:nvPr>
        </p:nvSpPr>
        <p:spPr>
          <a:xfrm>
            <a:off x="4972904" y="803185"/>
            <a:ext cx="7219096" cy="685800"/>
          </a:xfrm>
        </p:spPr>
        <p:txBody>
          <a:bodyPr/>
          <a:lstStyle/>
          <a:p>
            <a:r>
              <a:rPr lang="en-US" dirty="0">
                <a:solidFill>
                  <a:schemeClr val="tx2">
                    <a:lumMod val="90000"/>
                    <a:lumOff val="10000"/>
                  </a:schemeClr>
                </a:solidFill>
              </a:rPr>
              <a:t>Autoregressive Integrated Moving Average</a:t>
            </a:r>
            <a:r>
              <a:rPr lang="en-US" dirty="0"/>
              <a:t>:</a:t>
            </a:r>
            <a:endParaRPr lang="en-IN" dirty="0"/>
          </a:p>
        </p:txBody>
      </p:sp>
      <p:sp>
        <p:nvSpPr>
          <p:cNvPr id="4" name="Content Placeholder 3">
            <a:extLst>
              <a:ext uri="{FF2B5EF4-FFF2-40B4-BE49-F238E27FC236}">
                <a16:creationId xmlns:a16="http://schemas.microsoft.com/office/drawing/2014/main" id="{3EAF9A50-C253-CE91-F06D-FEE047C8A0D0}"/>
              </a:ext>
            </a:extLst>
          </p:cNvPr>
          <p:cNvSpPr>
            <a:spLocks noGrp="1"/>
          </p:cNvSpPr>
          <p:nvPr>
            <p:ph sz="half" idx="2"/>
          </p:nvPr>
        </p:nvSpPr>
        <p:spPr>
          <a:xfrm>
            <a:off x="4972904" y="1463508"/>
            <a:ext cx="6838096" cy="1696853"/>
          </a:xfrm>
        </p:spPr>
        <p:txBody>
          <a:bodyPr>
            <a:noAutofit/>
          </a:bodyPr>
          <a:lstStyle/>
          <a:p>
            <a:pPr algn="just"/>
            <a:r>
              <a:rPr lang="en-US" sz="1600" dirty="0">
                <a:latin typeface="Aptos" panose="020B0004020202020204" pitchFamily="34" charset="0"/>
              </a:rPr>
              <a:t>Uses past values (autoregressive) and error averages (moving average) to predict future values.</a:t>
            </a:r>
          </a:p>
          <a:p>
            <a:pPr algn="just"/>
            <a:r>
              <a:rPr lang="en-US" sz="1600" dirty="0">
                <a:latin typeface="Aptos" panose="020B0004020202020204" pitchFamily="34" charset="0"/>
              </a:rPr>
              <a:t>Requires stationary data (constant mean, variance over time).</a:t>
            </a:r>
          </a:p>
          <a:p>
            <a:pPr algn="just"/>
            <a:r>
              <a:rPr lang="en-US" sz="1600" dirty="0">
                <a:latin typeface="Aptos" panose="020B0004020202020204" pitchFamily="34" charset="0"/>
              </a:rPr>
              <a:t>Good for understanding factors influencing predictions (interpretable).</a:t>
            </a:r>
          </a:p>
          <a:p>
            <a:pPr algn="just"/>
            <a:r>
              <a:rPr lang="en-US" sz="1600" dirty="0">
                <a:latin typeface="Aptos" panose="020B0004020202020204" pitchFamily="34" charset="0"/>
              </a:rPr>
              <a:t>Efficient but struggles with strong seasonality.</a:t>
            </a:r>
            <a:endParaRPr lang="en-IN" sz="1600" dirty="0">
              <a:latin typeface="Aptos" panose="020B0004020202020204" pitchFamily="34" charset="0"/>
            </a:endParaRPr>
          </a:p>
        </p:txBody>
      </p:sp>
      <p:sp>
        <p:nvSpPr>
          <p:cNvPr id="5" name="Text Placeholder 4">
            <a:extLst>
              <a:ext uri="{FF2B5EF4-FFF2-40B4-BE49-F238E27FC236}">
                <a16:creationId xmlns:a16="http://schemas.microsoft.com/office/drawing/2014/main" id="{FA55CB13-4E9A-BB08-11EC-F5068745239F}"/>
              </a:ext>
            </a:extLst>
          </p:cNvPr>
          <p:cNvSpPr>
            <a:spLocks noGrp="1"/>
          </p:cNvSpPr>
          <p:nvPr>
            <p:ph type="body" sz="quarter" idx="3"/>
          </p:nvPr>
        </p:nvSpPr>
        <p:spPr>
          <a:xfrm>
            <a:off x="4972904" y="3665887"/>
            <a:ext cx="6264414" cy="685800"/>
          </a:xfrm>
        </p:spPr>
        <p:txBody>
          <a:bodyPr/>
          <a:lstStyle/>
          <a:p>
            <a:r>
              <a:rPr lang="en-IN" dirty="0">
                <a:solidFill>
                  <a:schemeClr val="tx2">
                    <a:lumMod val="90000"/>
                    <a:lumOff val="10000"/>
                  </a:schemeClr>
                </a:solidFill>
              </a:rPr>
              <a:t>Seasonal ARIMA:</a:t>
            </a:r>
          </a:p>
        </p:txBody>
      </p:sp>
      <p:sp>
        <p:nvSpPr>
          <p:cNvPr id="6" name="Content Placeholder 5">
            <a:extLst>
              <a:ext uri="{FF2B5EF4-FFF2-40B4-BE49-F238E27FC236}">
                <a16:creationId xmlns:a16="http://schemas.microsoft.com/office/drawing/2014/main" id="{CF65856A-3C0F-B93D-3BDD-F463FC82B9F8}"/>
              </a:ext>
            </a:extLst>
          </p:cNvPr>
          <p:cNvSpPr>
            <a:spLocks noGrp="1"/>
          </p:cNvSpPr>
          <p:nvPr>
            <p:ph sz="quarter" idx="4"/>
          </p:nvPr>
        </p:nvSpPr>
        <p:spPr>
          <a:xfrm>
            <a:off x="5037411" y="4351687"/>
            <a:ext cx="6265588" cy="1704060"/>
          </a:xfrm>
        </p:spPr>
        <p:txBody>
          <a:bodyPr>
            <a:noAutofit/>
          </a:bodyPr>
          <a:lstStyle/>
          <a:p>
            <a:pPr algn="just"/>
            <a:r>
              <a:rPr lang="en-US" sz="1600" dirty="0">
                <a:latin typeface="Aptos" panose="020B0004020202020204" pitchFamily="34" charset="0"/>
              </a:rPr>
              <a:t>Extension of ARIMA that captures seasonal patterns.</a:t>
            </a:r>
          </a:p>
          <a:p>
            <a:pPr algn="just"/>
            <a:r>
              <a:rPr lang="en-US" sz="1600" dirty="0">
                <a:latin typeface="Aptos" panose="020B0004020202020204" pitchFamily="34" charset="0"/>
              </a:rPr>
              <a:t>Includes additional parameters to model seasonal effects.</a:t>
            </a:r>
          </a:p>
          <a:p>
            <a:pPr algn="just"/>
            <a:r>
              <a:rPr lang="en-US" sz="1600" dirty="0">
                <a:latin typeface="Aptos" panose="020B0004020202020204" pitchFamily="34" charset="0"/>
              </a:rPr>
              <a:t>Effective for data with recurring patterns (e.g., monthly sales).</a:t>
            </a:r>
          </a:p>
          <a:p>
            <a:pPr algn="just"/>
            <a:r>
              <a:rPr lang="en-US" sz="1600" dirty="0">
                <a:latin typeface="Aptos" panose="020B0004020202020204" pitchFamily="34" charset="0"/>
              </a:rPr>
              <a:t>More complex to set up due to additional parameters.</a:t>
            </a:r>
          </a:p>
          <a:p>
            <a:pPr algn="just"/>
            <a:r>
              <a:rPr lang="en-US" sz="1600" dirty="0">
                <a:latin typeface="Aptos" panose="020B0004020202020204" pitchFamily="34" charset="0"/>
              </a:rPr>
              <a:t>Might require more data to capture seasonality effectively.</a:t>
            </a:r>
            <a:endParaRPr lang="en-IN" sz="1600" dirty="0">
              <a:latin typeface="Aptos" panose="020B0004020202020204" pitchFamily="34" charset="0"/>
            </a:endParaRPr>
          </a:p>
        </p:txBody>
      </p:sp>
    </p:spTree>
    <p:extLst>
      <p:ext uri="{BB962C8B-B14F-4D97-AF65-F5344CB8AC3E}">
        <p14:creationId xmlns:p14="http://schemas.microsoft.com/office/powerpoint/2010/main" val="1499596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5616A0-C8B3-F44F-5EDB-EE4F06BFB5E7}"/>
              </a:ext>
            </a:extLst>
          </p:cNvPr>
          <p:cNvSpPr>
            <a:spLocks noGrp="1"/>
          </p:cNvSpPr>
          <p:nvPr>
            <p:ph type="title"/>
          </p:nvPr>
        </p:nvSpPr>
        <p:spPr/>
        <p:txBody>
          <a:bodyPr/>
          <a:lstStyle/>
          <a:p>
            <a:endParaRPr lang="en-IN" dirty="0"/>
          </a:p>
        </p:txBody>
      </p:sp>
      <p:sp>
        <p:nvSpPr>
          <p:cNvPr id="3" name="Text Placeholder 2">
            <a:extLst>
              <a:ext uri="{FF2B5EF4-FFF2-40B4-BE49-F238E27FC236}">
                <a16:creationId xmlns:a16="http://schemas.microsoft.com/office/drawing/2014/main" id="{5F2E0F35-1FE9-1EF2-DA9F-016EBED69CCA}"/>
              </a:ext>
            </a:extLst>
          </p:cNvPr>
          <p:cNvSpPr>
            <a:spLocks noGrp="1"/>
          </p:cNvSpPr>
          <p:nvPr>
            <p:ph type="body" idx="1"/>
          </p:nvPr>
        </p:nvSpPr>
        <p:spPr/>
        <p:txBody>
          <a:bodyPr/>
          <a:lstStyle/>
          <a:p>
            <a:r>
              <a:rPr lang="en-IN" sz="1800" b="1" kern="100" dirty="0">
                <a:solidFill>
                  <a:schemeClr val="tx2">
                    <a:lumMod val="90000"/>
                    <a:lumOff val="10000"/>
                  </a:schemeClr>
                </a:solidFill>
                <a:effectLst/>
                <a:latin typeface="Times New Roman" panose="02020603050405020304" pitchFamily="18" charset="0"/>
                <a:ea typeface="宋体" panose="02010600030101010101" pitchFamily="2" charset="-122"/>
              </a:rPr>
              <a:t>Augmented Dickey-Fuller (ADF) Test:</a:t>
            </a:r>
            <a:endParaRPr lang="en-IN" sz="1800" kern="100" dirty="0">
              <a:solidFill>
                <a:schemeClr val="tx2">
                  <a:lumMod val="90000"/>
                  <a:lumOff val="10000"/>
                </a:schemeClr>
              </a:solidFill>
              <a:effectLst/>
              <a:latin typeface="Times New Roman" panose="02020603050405020304" pitchFamily="18" charset="0"/>
              <a:ea typeface="宋体" panose="02010600030101010101" pitchFamily="2" charset="-122"/>
            </a:endParaRPr>
          </a:p>
        </p:txBody>
      </p:sp>
      <p:sp>
        <p:nvSpPr>
          <p:cNvPr id="4" name="Content Placeholder 3">
            <a:extLst>
              <a:ext uri="{FF2B5EF4-FFF2-40B4-BE49-F238E27FC236}">
                <a16:creationId xmlns:a16="http://schemas.microsoft.com/office/drawing/2014/main" id="{CAC2366A-15D5-1FF4-818A-89BC7305FF0F}"/>
              </a:ext>
            </a:extLst>
          </p:cNvPr>
          <p:cNvSpPr>
            <a:spLocks noGrp="1"/>
          </p:cNvSpPr>
          <p:nvPr>
            <p:ph sz="half" idx="2"/>
          </p:nvPr>
        </p:nvSpPr>
        <p:spPr>
          <a:xfrm>
            <a:off x="5124067" y="948734"/>
            <a:ext cx="6264350" cy="3045953"/>
          </a:xfrm>
        </p:spPr>
        <p:txBody>
          <a:bodyPr>
            <a:noAutofit/>
          </a:bodyPr>
          <a:lstStyle/>
          <a:p>
            <a:pPr marL="0" indent="0" algn="just">
              <a:buNone/>
            </a:pPr>
            <a:endParaRPr lang="en-US" sz="1600" kern="100" dirty="0">
              <a:effectLst/>
              <a:ea typeface="宋体" panose="02010600030101010101" pitchFamily="2" charset="-122"/>
            </a:endParaRPr>
          </a:p>
          <a:p>
            <a:pPr algn="just"/>
            <a:r>
              <a:rPr lang="en-US" sz="1600" kern="100" dirty="0">
                <a:effectLst/>
                <a:ea typeface="宋体" panose="02010600030101010101" pitchFamily="2" charset="-122"/>
              </a:rPr>
              <a:t>To ensure the effectiveness of ARIMA and SARIMA models, we employed ADF test for robust stationarity analysis.</a:t>
            </a:r>
          </a:p>
          <a:p>
            <a:pPr algn="just"/>
            <a:r>
              <a:rPr lang="en-US" sz="1600" kern="100" dirty="0">
                <a:effectLst/>
                <a:ea typeface="宋体" panose="02010600030101010101" pitchFamily="2" charset="-122"/>
              </a:rPr>
              <a:t>Evaluates the null hypothesis of a unit root (non-stationary) against the alternative of stationarity. </a:t>
            </a:r>
          </a:p>
          <a:p>
            <a:pPr algn="just"/>
            <a:r>
              <a:rPr lang="en-US" sz="1600" kern="100" dirty="0">
                <a:effectLst/>
                <a:ea typeface="宋体" panose="02010600030101010101" pitchFamily="2" charset="-122"/>
              </a:rPr>
              <a:t>By analyzing the ADF test's p-value, we determine if the data requires differencing to achieve stationarity for optimal model performance.</a:t>
            </a:r>
          </a:p>
          <a:p>
            <a:pPr algn="just"/>
            <a:endParaRPr lang="en-IN" sz="1600" dirty="0"/>
          </a:p>
        </p:txBody>
      </p:sp>
      <p:sp>
        <p:nvSpPr>
          <p:cNvPr id="5" name="Text Placeholder 4">
            <a:extLst>
              <a:ext uri="{FF2B5EF4-FFF2-40B4-BE49-F238E27FC236}">
                <a16:creationId xmlns:a16="http://schemas.microsoft.com/office/drawing/2014/main" id="{3A9F676F-48D9-DE22-0428-A6D01B7A9FE8}"/>
              </a:ext>
            </a:extLst>
          </p:cNvPr>
          <p:cNvSpPr>
            <a:spLocks noGrp="1"/>
          </p:cNvSpPr>
          <p:nvPr>
            <p:ph type="body" sz="quarter" idx="3"/>
          </p:nvPr>
        </p:nvSpPr>
        <p:spPr>
          <a:xfrm>
            <a:off x="5125474" y="3994687"/>
            <a:ext cx="6264414" cy="685800"/>
          </a:xfrm>
        </p:spPr>
        <p:txBody>
          <a:bodyPr/>
          <a:lstStyle/>
          <a:p>
            <a:r>
              <a:rPr lang="en-IN" sz="1800" b="1" kern="100" dirty="0">
                <a:solidFill>
                  <a:schemeClr val="tx2">
                    <a:lumMod val="90000"/>
                    <a:lumOff val="10000"/>
                  </a:schemeClr>
                </a:solidFill>
                <a:effectLst/>
                <a:latin typeface="Times New Roman" panose="02020603050405020304" pitchFamily="18" charset="0"/>
                <a:ea typeface="宋体" panose="02010600030101010101" pitchFamily="2" charset="-122"/>
              </a:rPr>
              <a:t>Log Differencing:</a:t>
            </a:r>
            <a:endParaRPr lang="en-IN" sz="1800" kern="100" dirty="0">
              <a:solidFill>
                <a:schemeClr val="tx2">
                  <a:lumMod val="90000"/>
                  <a:lumOff val="10000"/>
                </a:schemeClr>
              </a:solidFill>
              <a:effectLst/>
              <a:latin typeface="Times New Roman" panose="02020603050405020304" pitchFamily="18" charset="0"/>
              <a:ea typeface="宋体" panose="02010600030101010101" pitchFamily="2" charset="-122"/>
            </a:endParaRPr>
          </a:p>
        </p:txBody>
      </p:sp>
      <p:sp>
        <p:nvSpPr>
          <p:cNvPr id="6" name="Content Placeholder 5">
            <a:extLst>
              <a:ext uri="{FF2B5EF4-FFF2-40B4-BE49-F238E27FC236}">
                <a16:creationId xmlns:a16="http://schemas.microsoft.com/office/drawing/2014/main" id="{2DE6418E-24A8-7F57-EEBA-25B7D59ABD66}"/>
              </a:ext>
            </a:extLst>
          </p:cNvPr>
          <p:cNvSpPr>
            <a:spLocks noGrp="1"/>
          </p:cNvSpPr>
          <p:nvPr>
            <p:ph sz="quarter" idx="4"/>
          </p:nvPr>
        </p:nvSpPr>
        <p:spPr>
          <a:xfrm>
            <a:off x="5124067" y="4600763"/>
            <a:ext cx="6265588" cy="1375259"/>
          </a:xfrm>
        </p:spPr>
        <p:txBody>
          <a:bodyPr>
            <a:normAutofit/>
          </a:bodyPr>
          <a:lstStyle/>
          <a:p>
            <a:pPr algn="just"/>
            <a:r>
              <a:rPr lang="en-US" sz="1600" spc="-5" dirty="0">
                <a:effectLst/>
                <a:ea typeface="SimSun" panose="02010600030101010101" pitchFamily="2" charset="-122"/>
              </a:rPr>
              <a:t>This transformation aims to achieve stationarity by capturing linear trends within the data, making it suitable for optimal performance of the ARIMA/SARIMA models.</a:t>
            </a:r>
          </a:p>
          <a:p>
            <a:pPr algn="just"/>
            <a:endParaRPr lang="en-IN" dirty="0"/>
          </a:p>
        </p:txBody>
      </p:sp>
      <p:pic>
        <p:nvPicPr>
          <p:cNvPr id="8" name="Picture 7" descr="A graph of a price&#10;&#10;Description automatically generated with medium confidence">
            <a:extLst>
              <a:ext uri="{FF2B5EF4-FFF2-40B4-BE49-F238E27FC236}">
                <a16:creationId xmlns:a16="http://schemas.microsoft.com/office/drawing/2014/main" id="{FB03214F-61ED-5FA1-3C32-658AE4C6B4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5583" y="1177871"/>
            <a:ext cx="4622878" cy="4798151"/>
          </a:xfrm>
          <a:prstGeom prst="rect">
            <a:avLst/>
          </a:prstGeom>
        </p:spPr>
      </p:pic>
    </p:spTree>
    <p:extLst>
      <p:ext uri="{BB962C8B-B14F-4D97-AF65-F5344CB8AC3E}">
        <p14:creationId xmlns:p14="http://schemas.microsoft.com/office/powerpoint/2010/main" val="12036112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2" name="Rectangle 71">
            <a:extLst>
              <a:ext uri="{FF2B5EF4-FFF2-40B4-BE49-F238E27FC236}">
                <a16:creationId xmlns:a16="http://schemas.microsoft.com/office/drawing/2014/main" id="{828D1E49-2A21-4A83-A0E0-FB1597B4B2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3" name="Group 72">
            <a:extLst>
              <a:ext uri="{FF2B5EF4-FFF2-40B4-BE49-F238E27FC236}">
                <a16:creationId xmlns:a16="http://schemas.microsoft.com/office/drawing/2014/main" id="{088B852E-5494-418B-A833-75CF016A9E2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74" name="Freeform 5">
              <a:extLst>
                <a:ext uri="{FF2B5EF4-FFF2-40B4-BE49-F238E27FC236}">
                  <a16:creationId xmlns:a16="http://schemas.microsoft.com/office/drawing/2014/main" id="{DF31E3C1-1A46-4329-9F80-B576692FEE4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306513" y="0"/>
              <a:ext cx="3862388" cy="6843713"/>
            </a:xfrm>
            <a:custGeom>
              <a:avLst/>
              <a:gdLst>
                <a:gd name="T0" fmla="*/ 813 w 813"/>
                <a:gd name="T1" fmla="*/ 0 h 1440"/>
                <a:gd name="T2" fmla="*/ 435 w 813"/>
                <a:gd name="T3" fmla="*/ 1440 h 1440"/>
              </a:gdLst>
              <a:ahLst/>
              <a:cxnLst>
                <a:cxn ang="0">
                  <a:pos x="T0" y="T1"/>
                </a:cxn>
                <a:cxn ang="0">
                  <a:pos x="T2" y="T3"/>
                </a:cxn>
              </a:cxnLst>
              <a:rect l="0" t="0" r="r" b="b"/>
              <a:pathLst>
                <a:path w="813" h="1440">
                  <a:moveTo>
                    <a:pt x="813" y="0"/>
                  </a:moveTo>
                  <a:cubicBezTo>
                    <a:pt x="331" y="221"/>
                    <a:pt x="0" y="1039"/>
                    <a:pt x="435" y="144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5" name="Freeform 6">
              <a:extLst>
                <a:ext uri="{FF2B5EF4-FFF2-40B4-BE49-F238E27FC236}">
                  <a16:creationId xmlns:a16="http://schemas.microsoft.com/office/drawing/2014/main" id="{294B4592-99CA-47B1-816F-CE2D44F65BB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26725" y="9525"/>
              <a:ext cx="1539875" cy="555625"/>
            </a:xfrm>
            <a:custGeom>
              <a:avLst/>
              <a:gdLst>
                <a:gd name="T0" fmla="*/ 324 w 324"/>
                <a:gd name="T1" fmla="*/ 117 h 117"/>
                <a:gd name="T2" fmla="*/ 0 w 324"/>
                <a:gd name="T3" fmla="*/ 0 h 117"/>
              </a:gdLst>
              <a:ahLst/>
              <a:cxnLst>
                <a:cxn ang="0">
                  <a:pos x="T0" y="T1"/>
                </a:cxn>
                <a:cxn ang="0">
                  <a:pos x="T2" y="T3"/>
                </a:cxn>
              </a:cxnLst>
              <a:rect l="0" t="0" r="r" b="b"/>
              <a:pathLst>
                <a:path w="324" h="117">
                  <a:moveTo>
                    <a:pt x="324" y="117"/>
                  </a:moveTo>
                  <a:cubicBezTo>
                    <a:pt x="223" y="64"/>
                    <a:pt x="107" y="28"/>
                    <a:pt x="0"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6" name="Freeform 7">
              <a:extLst>
                <a:ext uri="{FF2B5EF4-FFF2-40B4-BE49-F238E27FC236}">
                  <a16:creationId xmlns:a16="http://schemas.microsoft.com/office/drawing/2014/main" id="{BF690E4C-72F8-4AC5-AF99-562763CC67B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247313" y="5013325"/>
              <a:ext cx="1919288" cy="1830388"/>
            </a:xfrm>
            <a:custGeom>
              <a:avLst/>
              <a:gdLst>
                <a:gd name="T0" fmla="*/ 0 w 404"/>
                <a:gd name="T1" fmla="*/ 385 h 385"/>
                <a:gd name="T2" fmla="*/ 404 w 404"/>
                <a:gd name="T3" fmla="*/ 0 h 385"/>
              </a:gdLst>
              <a:ahLst/>
              <a:cxnLst>
                <a:cxn ang="0">
                  <a:pos x="T0" y="T1"/>
                </a:cxn>
                <a:cxn ang="0">
                  <a:pos x="T2" y="T3"/>
                </a:cxn>
              </a:cxnLst>
              <a:rect l="0" t="0" r="r" b="b"/>
              <a:pathLst>
                <a:path w="404" h="385">
                  <a:moveTo>
                    <a:pt x="0" y="385"/>
                  </a:moveTo>
                  <a:cubicBezTo>
                    <a:pt x="146" y="272"/>
                    <a:pt x="285" y="142"/>
                    <a:pt x="404"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7" name="Freeform 8">
              <a:extLst>
                <a:ext uri="{FF2B5EF4-FFF2-40B4-BE49-F238E27FC236}">
                  <a16:creationId xmlns:a16="http://schemas.microsoft.com/office/drawing/2014/main" id="{F834CDD4-CAB8-4ACC-9AAC-5399C743DEC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0775" y="0"/>
              <a:ext cx="3676650" cy="6843713"/>
            </a:xfrm>
            <a:custGeom>
              <a:avLst/>
              <a:gdLst>
                <a:gd name="T0" fmla="*/ 774 w 774"/>
                <a:gd name="T1" fmla="*/ 0 h 1440"/>
                <a:gd name="T2" fmla="*/ 411 w 774"/>
                <a:gd name="T3" fmla="*/ 1440 h 1440"/>
              </a:gdLst>
              <a:ahLst/>
              <a:cxnLst>
                <a:cxn ang="0">
                  <a:pos x="T0" y="T1"/>
                </a:cxn>
                <a:cxn ang="0">
                  <a:pos x="T2" y="T3"/>
                </a:cxn>
              </a:cxnLst>
              <a:rect l="0" t="0" r="r" b="b"/>
              <a:pathLst>
                <a:path w="774" h="1440">
                  <a:moveTo>
                    <a:pt x="774" y="0"/>
                  </a:moveTo>
                  <a:cubicBezTo>
                    <a:pt x="312" y="240"/>
                    <a:pt x="0" y="1034"/>
                    <a:pt x="411" y="1440"/>
                  </a:cubicBezTo>
                </a:path>
              </a:pathLst>
            </a:custGeom>
            <a:noFill/>
            <a:ln w="9525" cap="flat">
              <a:solidFill>
                <a:schemeClr val="tx1">
                  <a:alpha val="1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8" name="Freeform 9">
              <a:extLst>
                <a:ext uri="{FF2B5EF4-FFF2-40B4-BE49-F238E27FC236}">
                  <a16:creationId xmlns:a16="http://schemas.microsoft.com/office/drawing/2014/main" id="{1AEB045A-6821-475B-A28E-047437ABEF5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02988" y="9525"/>
              <a:ext cx="963613" cy="366713"/>
            </a:xfrm>
            <a:custGeom>
              <a:avLst/>
              <a:gdLst>
                <a:gd name="T0" fmla="*/ 203 w 203"/>
                <a:gd name="T1" fmla="*/ 77 h 77"/>
                <a:gd name="T2" fmla="*/ 0 w 203"/>
                <a:gd name="T3" fmla="*/ 0 h 77"/>
              </a:gdLst>
              <a:ahLst/>
              <a:cxnLst>
                <a:cxn ang="0">
                  <a:pos x="T0" y="T1"/>
                </a:cxn>
                <a:cxn ang="0">
                  <a:pos x="T2" y="T3"/>
                </a:cxn>
              </a:cxnLst>
              <a:rect l="0" t="0" r="r" b="b"/>
              <a:pathLst>
                <a:path w="203" h="77">
                  <a:moveTo>
                    <a:pt x="203" y="77"/>
                  </a:moveTo>
                  <a:cubicBezTo>
                    <a:pt x="138" y="46"/>
                    <a:pt x="68" y="21"/>
                    <a:pt x="0" y="0"/>
                  </a:cubicBezTo>
                </a:path>
              </a:pathLst>
            </a:custGeom>
            <a:noFill/>
            <a:ln w="9525" cap="flat">
              <a:solidFill>
                <a:schemeClr val="tx1">
                  <a:alpha val="1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9" name="Freeform 10">
              <a:extLst>
                <a:ext uri="{FF2B5EF4-FFF2-40B4-BE49-F238E27FC236}">
                  <a16:creationId xmlns:a16="http://schemas.microsoft.com/office/drawing/2014/main" id="{D9B790C0-3D34-4626-BAFB-6EB473F40C7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494963" y="5275263"/>
              <a:ext cx="1666875" cy="1577975"/>
            </a:xfrm>
            <a:custGeom>
              <a:avLst/>
              <a:gdLst>
                <a:gd name="T0" fmla="*/ 0 w 351"/>
                <a:gd name="T1" fmla="*/ 332 h 332"/>
                <a:gd name="T2" fmla="*/ 351 w 351"/>
                <a:gd name="T3" fmla="*/ 0 h 332"/>
              </a:gdLst>
              <a:ahLst/>
              <a:cxnLst>
                <a:cxn ang="0">
                  <a:pos x="T0" y="T1"/>
                </a:cxn>
                <a:cxn ang="0">
                  <a:pos x="T2" y="T3"/>
                </a:cxn>
              </a:cxnLst>
              <a:rect l="0" t="0" r="r" b="b"/>
              <a:pathLst>
                <a:path w="351" h="332">
                  <a:moveTo>
                    <a:pt x="0" y="332"/>
                  </a:moveTo>
                  <a:cubicBezTo>
                    <a:pt x="125" y="232"/>
                    <a:pt x="245" y="121"/>
                    <a:pt x="351" y="0"/>
                  </a:cubicBezTo>
                </a:path>
              </a:pathLst>
            </a:custGeom>
            <a:noFill/>
            <a:ln w="9525" cap="flat">
              <a:solidFill>
                <a:schemeClr val="tx1">
                  <a:alpha val="1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0" name="Freeform 11">
              <a:extLst>
                <a:ext uri="{FF2B5EF4-FFF2-40B4-BE49-F238E27FC236}">
                  <a16:creationId xmlns:a16="http://schemas.microsoft.com/office/drawing/2014/main" id="{EDA4D87F-91A4-4628-9A6E-F01820A7EE5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1713" y="0"/>
              <a:ext cx="3621088" cy="6843713"/>
            </a:xfrm>
            <a:custGeom>
              <a:avLst/>
              <a:gdLst>
                <a:gd name="T0" fmla="*/ 762 w 762"/>
                <a:gd name="T1" fmla="*/ 0 h 1440"/>
                <a:gd name="T2" fmla="*/ 403 w 762"/>
                <a:gd name="T3" fmla="*/ 1440 h 1440"/>
              </a:gdLst>
              <a:ahLst/>
              <a:cxnLst>
                <a:cxn ang="0">
                  <a:pos x="T0" y="T1"/>
                </a:cxn>
                <a:cxn ang="0">
                  <a:pos x="T2" y="T3"/>
                </a:cxn>
              </a:cxnLst>
              <a:rect l="0" t="0" r="r" b="b"/>
              <a:pathLst>
                <a:path w="762" h="1440">
                  <a:moveTo>
                    <a:pt x="762" y="0"/>
                  </a:moveTo>
                  <a:cubicBezTo>
                    <a:pt x="308" y="245"/>
                    <a:pt x="0" y="1033"/>
                    <a:pt x="403" y="144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1" name="Freeform 12">
              <a:extLst>
                <a:ext uri="{FF2B5EF4-FFF2-40B4-BE49-F238E27FC236}">
                  <a16:creationId xmlns:a16="http://schemas.microsoft.com/office/drawing/2014/main" id="{045DAB88-124C-459C-A889-DAE9C9BE285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501438" y="9525"/>
              <a:ext cx="665163" cy="257175"/>
            </a:xfrm>
            <a:custGeom>
              <a:avLst/>
              <a:gdLst>
                <a:gd name="T0" fmla="*/ 140 w 140"/>
                <a:gd name="T1" fmla="*/ 54 h 54"/>
                <a:gd name="T2" fmla="*/ 0 w 140"/>
                <a:gd name="T3" fmla="*/ 0 h 54"/>
              </a:gdLst>
              <a:ahLst/>
              <a:cxnLst>
                <a:cxn ang="0">
                  <a:pos x="T0" y="T1"/>
                </a:cxn>
                <a:cxn ang="0">
                  <a:pos x="T2" y="T3"/>
                </a:cxn>
              </a:cxnLst>
              <a:rect l="0" t="0" r="r" b="b"/>
              <a:pathLst>
                <a:path w="140" h="54">
                  <a:moveTo>
                    <a:pt x="140" y="54"/>
                  </a:moveTo>
                  <a:cubicBezTo>
                    <a:pt x="95" y="34"/>
                    <a:pt x="48" y="16"/>
                    <a:pt x="0"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2" name="Freeform 13">
              <a:extLst>
                <a:ext uri="{FF2B5EF4-FFF2-40B4-BE49-F238E27FC236}">
                  <a16:creationId xmlns:a16="http://schemas.microsoft.com/office/drawing/2014/main" id="{85D44010-1DAA-4CAC-B83F-7E3E8C455D4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41013" y="5408613"/>
              <a:ext cx="1525588" cy="1435100"/>
            </a:xfrm>
            <a:custGeom>
              <a:avLst/>
              <a:gdLst>
                <a:gd name="T0" fmla="*/ 0 w 321"/>
                <a:gd name="T1" fmla="*/ 302 h 302"/>
                <a:gd name="T2" fmla="*/ 321 w 321"/>
                <a:gd name="T3" fmla="*/ 0 h 302"/>
              </a:gdLst>
              <a:ahLst/>
              <a:cxnLst>
                <a:cxn ang="0">
                  <a:pos x="T0" y="T1"/>
                </a:cxn>
                <a:cxn ang="0">
                  <a:pos x="T2" y="T3"/>
                </a:cxn>
              </a:cxnLst>
              <a:rect l="0" t="0" r="r" b="b"/>
              <a:pathLst>
                <a:path w="321" h="302">
                  <a:moveTo>
                    <a:pt x="0" y="302"/>
                  </a:moveTo>
                  <a:cubicBezTo>
                    <a:pt x="114" y="210"/>
                    <a:pt x="223" y="109"/>
                    <a:pt x="321"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3" name="Freeform 14">
              <a:extLst>
                <a:ext uri="{FF2B5EF4-FFF2-40B4-BE49-F238E27FC236}">
                  <a16:creationId xmlns:a16="http://schemas.microsoft.com/office/drawing/2014/main" id="{E8C01D66-5C93-4A2E-AA74-DE97574EA4E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1713" y="0"/>
              <a:ext cx="3244850" cy="6843713"/>
            </a:xfrm>
            <a:custGeom>
              <a:avLst/>
              <a:gdLst>
                <a:gd name="T0" fmla="*/ 683 w 683"/>
                <a:gd name="T1" fmla="*/ 0 h 1440"/>
                <a:gd name="T2" fmla="*/ 355 w 683"/>
                <a:gd name="T3" fmla="*/ 1440 h 1440"/>
              </a:gdLst>
              <a:ahLst/>
              <a:cxnLst>
                <a:cxn ang="0">
                  <a:pos x="T0" y="T1"/>
                </a:cxn>
                <a:cxn ang="0">
                  <a:pos x="T2" y="T3"/>
                </a:cxn>
              </a:cxnLst>
              <a:rect l="0" t="0" r="r" b="b"/>
              <a:pathLst>
                <a:path w="683" h="1440">
                  <a:moveTo>
                    <a:pt x="683" y="0"/>
                  </a:moveTo>
                  <a:cubicBezTo>
                    <a:pt x="258" y="256"/>
                    <a:pt x="0" y="1041"/>
                    <a:pt x="355" y="144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4" name="Freeform 15">
              <a:extLst>
                <a:ext uri="{FF2B5EF4-FFF2-40B4-BE49-F238E27FC236}">
                  <a16:creationId xmlns:a16="http://schemas.microsoft.com/office/drawing/2014/main" id="{E2E1A6E1-6C4A-47D3-81E2-9F8624F1BBE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802938" y="5518150"/>
              <a:ext cx="1363663" cy="1325563"/>
            </a:xfrm>
            <a:custGeom>
              <a:avLst/>
              <a:gdLst>
                <a:gd name="T0" fmla="*/ 0 w 287"/>
                <a:gd name="T1" fmla="*/ 279 h 279"/>
                <a:gd name="T2" fmla="*/ 287 w 287"/>
                <a:gd name="T3" fmla="*/ 0 h 279"/>
              </a:gdLst>
              <a:ahLst/>
              <a:cxnLst>
                <a:cxn ang="0">
                  <a:pos x="T0" y="T1"/>
                </a:cxn>
                <a:cxn ang="0">
                  <a:pos x="T2" y="T3"/>
                </a:cxn>
              </a:cxnLst>
              <a:rect l="0" t="0" r="r" b="b"/>
              <a:pathLst>
                <a:path w="287" h="279">
                  <a:moveTo>
                    <a:pt x="0" y="279"/>
                  </a:moveTo>
                  <a:cubicBezTo>
                    <a:pt x="101" y="193"/>
                    <a:pt x="198" y="100"/>
                    <a:pt x="287"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5" name="Freeform 16">
              <a:extLst>
                <a:ext uri="{FF2B5EF4-FFF2-40B4-BE49-F238E27FC236}">
                  <a16:creationId xmlns:a16="http://schemas.microsoft.com/office/drawing/2014/main" id="{3E849CB5-4526-49DC-B77B-A20FDB7FFDA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89000" y="0"/>
              <a:ext cx="3230563" cy="6843713"/>
            </a:xfrm>
            <a:custGeom>
              <a:avLst/>
              <a:gdLst>
                <a:gd name="T0" fmla="*/ 680 w 680"/>
                <a:gd name="T1" fmla="*/ 0 h 1440"/>
                <a:gd name="T2" fmla="*/ 337 w 680"/>
                <a:gd name="T3" fmla="*/ 1440 h 1440"/>
              </a:gdLst>
              <a:ahLst/>
              <a:cxnLst>
                <a:cxn ang="0">
                  <a:pos x="T0" y="T1"/>
                </a:cxn>
                <a:cxn ang="0">
                  <a:pos x="T2" y="T3"/>
                </a:cxn>
              </a:cxnLst>
              <a:rect l="0" t="0" r="r" b="b"/>
              <a:pathLst>
                <a:path w="680" h="1440">
                  <a:moveTo>
                    <a:pt x="680" y="0"/>
                  </a:moveTo>
                  <a:cubicBezTo>
                    <a:pt x="257" y="265"/>
                    <a:pt x="0" y="1026"/>
                    <a:pt x="337" y="144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6" name="Freeform 17">
              <a:extLst>
                <a:ext uri="{FF2B5EF4-FFF2-40B4-BE49-F238E27FC236}">
                  <a16:creationId xmlns:a16="http://schemas.microsoft.com/office/drawing/2014/main" id="{5A18C8A4-FB2A-44C1-93D3-26C6DDFE0CC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79150" y="5694363"/>
              <a:ext cx="1187450" cy="1149350"/>
            </a:xfrm>
            <a:custGeom>
              <a:avLst/>
              <a:gdLst>
                <a:gd name="T0" fmla="*/ 0 w 250"/>
                <a:gd name="T1" fmla="*/ 242 h 242"/>
                <a:gd name="T2" fmla="*/ 250 w 250"/>
                <a:gd name="T3" fmla="*/ 0 h 242"/>
              </a:gdLst>
              <a:ahLst/>
              <a:cxnLst>
                <a:cxn ang="0">
                  <a:pos x="T0" y="T1"/>
                </a:cxn>
                <a:cxn ang="0">
                  <a:pos x="T2" y="T3"/>
                </a:cxn>
              </a:cxnLst>
              <a:rect l="0" t="0" r="r" b="b"/>
              <a:pathLst>
                <a:path w="250" h="242">
                  <a:moveTo>
                    <a:pt x="0" y="242"/>
                  </a:moveTo>
                  <a:cubicBezTo>
                    <a:pt x="88" y="166"/>
                    <a:pt x="172" y="85"/>
                    <a:pt x="250"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7" name="Freeform 18">
              <a:extLst>
                <a:ext uri="{FF2B5EF4-FFF2-40B4-BE49-F238E27FC236}">
                  <a16:creationId xmlns:a16="http://schemas.microsoft.com/office/drawing/2014/main" id="{85D014FD-8C5A-4071-B19E-4910AAB6186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84188" y="0"/>
              <a:ext cx="3421063" cy="6843713"/>
            </a:xfrm>
            <a:custGeom>
              <a:avLst/>
              <a:gdLst>
                <a:gd name="T0" fmla="*/ 720 w 720"/>
                <a:gd name="T1" fmla="*/ 0 h 1440"/>
                <a:gd name="T2" fmla="*/ 362 w 720"/>
                <a:gd name="T3" fmla="*/ 1440 h 1440"/>
              </a:gdLst>
              <a:ahLst/>
              <a:cxnLst>
                <a:cxn ang="0">
                  <a:pos x="T0" y="T1"/>
                </a:cxn>
                <a:cxn ang="0">
                  <a:pos x="T2" y="T3"/>
                </a:cxn>
              </a:cxnLst>
              <a:rect l="0" t="0" r="r" b="b"/>
              <a:pathLst>
                <a:path w="720" h="1440">
                  <a:moveTo>
                    <a:pt x="720" y="0"/>
                  </a:moveTo>
                  <a:cubicBezTo>
                    <a:pt x="316" y="282"/>
                    <a:pt x="0" y="1018"/>
                    <a:pt x="362" y="144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8" name="Freeform 19">
              <a:extLst>
                <a:ext uri="{FF2B5EF4-FFF2-40B4-BE49-F238E27FC236}">
                  <a16:creationId xmlns:a16="http://schemas.microsoft.com/office/drawing/2014/main" id="{A37D7262-3596-4026-9AD4-E94332E5260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87125" y="6049963"/>
              <a:ext cx="879475" cy="793750"/>
            </a:xfrm>
            <a:custGeom>
              <a:avLst/>
              <a:gdLst>
                <a:gd name="T0" fmla="*/ 0 w 185"/>
                <a:gd name="T1" fmla="*/ 167 h 167"/>
                <a:gd name="T2" fmla="*/ 185 w 185"/>
                <a:gd name="T3" fmla="*/ 0 h 167"/>
              </a:gdLst>
              <a:ahLst/>
              <a:cxnLst>
                <a:cxn ang="0">
                  <a:pos x="T0" y="T1"/>
                </a:cxn>
                <a:cxn ang="0">
                  <a:pos x="T2" y="T3"/>
                </a:cxn>
              </a:cxnLst>
              <a:rect l="0" t="0" r="r" b="b"/>
              <a:pathLst>
                <a:path w="185" h="167">
                  <a:moveTo>
                    <a:pt x="0" y="167"/>
                  </a:moveTo>
                  <a:cubicBezTo>
                    <a:pt x="63" y="114"/>
                    <a:pt x="125" y="58"/>
                    <a:pt x="185"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9" name="Freeform 20">
              <a:extLst>
                <a:ext uri="{FF2B5EF4-FFF2-40B4-BE49-F238E27FC236}">
                  <a16:creationId xmlns:a16="http://schemas.microsoft.com/office/drawing/2014/main" id="{187E37E0-AAC3-4B33-AF36-334ACCBD33C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98488" y="0"/>
              <a:ext cx="2717800" cy="6843713"/>
            </a:xfrm>
            <a:custGeom>
              <a:avLst/>
              <a:gdLst>
                <a:gd name="T0" fmla="*/ 572 w 572"/>
                <a:gd name="T1" fmla="*/ 0 h 1440"/>
                <a:gd name="T2" fmla="*/ 164 w 572"/>
                <a:gd name="T3" fmla="*/ 1440 h 1440"/>
              </a:gdLst>
              <a:ahLst/>
              <a:cxnLst>
                <a:cxn ang="0">
                  <a:pos x="T0" y="T1"/>
                </a:cxn>
                <a:cxn ang="0">
                  <a:pos x="T2" y="T3"/>
                </a:cxn>
              </a:cxnLst>
              <a:rect l="0" t="0" r="r" b="b"/>
              <a:pathLst>
                <a:path w="572" h="1440">
                  <a:moveTo>
                    <a:pt x="572" y="0"/>
                  </a:moveTo>
                  <a:cubicBezTo>
                    <a:pt x="213" y="320"/>
                    <a:pt x="0" y="979"/>
                    <a:pt x="164" y="1440"/>
                  </a:cubicBezTo>
                </a:path>
              </a:pathLst>
            </a:custGeom>
            <a:noFill/>
            <a:ln w="12700" cap="flat">
              <a:solidFill>
                <a:schemeClr val="tx1">
                  <a:alpha val="1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0" name="Freeform 21">
              <a:extLst>
                <a:ext uri="{FF2B5EF4-FFF2-40B4-BE49-F238E27FC236}">
                  <a16:creationId xmlns:a16="http://schemas.microsoft.com/office/drawing/2014/main" id="{409758BB-8A0E-4BEB-BC0C-F410AD98CDD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61938" y="0"/>
              <a:ext cx="2944813" cy="6843713"/>
            </a:xfrm>
            <a:custGeom>
              <a:avLst/>
              <a:gdLst>
                <a:gd name="T0" fmla="*/ 620 w 620"/>
                <a:gd name="T1" fmla="*/ 0 h 1440"/>
                <a:gd name="T2" fmla="*/ 186 w 620"/>
                <a:gd name="T3" fmla="*/ 1440 h 1440"/>
              </a:gdLst>
              <a:ahLst/>
              <a:cxnLst>
                <a:cxn ang="0">
                  <a:pos x="T0" y="T1"/>
                </a:cxn>
                <a:cxn ang="0">
                  <a:pos x="T2" y="T3"/>
                </a:cxn>
              </a:cxnLst>
              <a:rect l="0" t="0" r="r" b="b"/>
              <a:pathLst>
                <a:path w="620" h="1440">
                  <a:moveTo>
                    <a:pt x="620" y="0"/>
                  </a:moveTo>
                  <a:cubicBezTo>
                    <a:pt x="248" y="325"/>
                    <a:pt x="0" y="960"/>
                    <a:pt x="186" y="1440"/>
                  </a:cubicBezTo>
                </a:path>
              </a:pathLst>
            </a:custGeom>
            <a:noFill/>
            <a:ln w="9525" cap="flat">
              <a:solidFill>
                <a:schemeClr val="tx1">
                  <a:alpha val="10000"/>
                </a:schemeClr>
              </a:solidFill>
              <a:prstDash val="lg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1" name="Freeform 22">
              <a:extLst>
                <a:ext uri="{FF2B5EF4-FFF2-40B4-BE49-F238E27FC236}">
                  <a16:creationId xmlns:a16="http://schemas.microsoft.com/office/drawing/2014/main" id="{97C4EFE2-9D25-4978-BD9A-873B4927021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17513" y="0"/>
              <a:ext cx="2403475" cy="6843713"/>
            </a:xfrm>
            <a:custGeom>
              <a:avLst/>
              <a:gdLst>
                <a:gd name="T0" fmla="*/ 506 w 506"/>
                <a:gd name="T1" fmla="*/ 0 h 1440"/>
                <a:gd name="T2" fmla="*/ 171 w 506"/>
                <a:gd name="T3" fmla="*/ 1440 h 1440"/>
              </a:gdLst>
              <a:ahLst/>
              <a:cxnLst>
                <a:cxn ang="0">
                  <a:pos x="T0" y="T1"/>
                </a:cxn>
                <a:cxn ang="0">
                  <a:pos x="T2" y="T3"/>
                </a:cxn>
              </a:cxnLst>
              <a:rect l="0" t="0" r="r" b="b"/>
              <a:pathLst>
                <a:path w="506" h="1440">
                  <a:moveTo>
                    <a:pt x="506" y="0"/>
                  </a:moveTo>
                  <a:cubicBezTo>
                    <a:pt x="109" y="356"/>
                    <a:pt x="0" y="943"/>
                    <a:pt x="171" y="144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2" name="Freeform 23">
              <a:extLst>
                <a:ext uri="{FF2B5EF4-FFF2-40B4-BE49-F238E27FC236}">
                  <a16:creationId xmlns:a16="http://schemas.microsoft.com/office/drawing/2014/main" id="{9CCAF82A-A0E0-4B55-A97B-EFFAE79AF7D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288" y="9525"/>
              <a:ext cx="1771650" cy="3198813"/>
            </a:xfrm>
            <a:custGeom>
              <a:avLst/>
              <a:gdLst>
                <a:gd name="T0" fmla="*/ 373 w 373"/>
                <a:gd name="T1" fmla="*/ 0 h 673"/>
                <a:gd name="T2" fmla="*/ 0 w 373"/>
                <a:gd name="T3" fmla="*/ 673 h 673"/>
              </a:gdLst>
              <a:ahLst/>
              <a:cxnLst>
                <a:cxn ang="0">
                  <a:pos x="T0" y="T1"/>
                </a:cxn>
                <a:cxn ang="0">
                  <a:pos x="T2" y="T3"/>
                </a:cxn>
              </a:cxnLst>
              <a:rect l="0" t="0" r="r" b="b"/>
              <a:pathLst>
                <a:path w="373" h="673">
                  <a:moveTo>
                    <a:pt x="373" y="0"/>
                  </a:moveTo>
                  <a:cubicBezTo>
                    <a:pt x="175" y="183"/>
                    <a:pt x="51" y="409"/>
                    <a:pt x="0" y="673"/>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3" name="Freeform 24">
              <a:extLst>
                <a:ext uri="{FF2B5EF4-FFF2-40B4-BE49-F238E27FC236}">
                  <a16:creationId xmlns:a16="http://schemas.microsoft.com/office/drawing/2014/main" id="{4F800DD8-3954-4F73-8807-16F1CFAC1EB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63" y="6016625"/>
              <a:ext cx="214313" cy="827088"/>
            </a:xfrm>
            <a:custGeom>
              <a:avLst/>
              <a:gdLst>
                <a:gd name="T0" fmla="*/ 0 w 45"/>
                <a:gd name="T1" fmla="*/ 0 h 174"/>
                <a:gd name="T2" fmla="*/ 45 w 45"/>
                <a:gd name="T3" fmla="*/ 174 h 174"/>
              </a:gdLst>
              <a:ahLst/>
              <a:cxnLst>
                <a:cxn ang="0">
                  <a:pos x="T0" y="T1"/>
                </a:cxn>
                <a:cxn ang="0">
                  <a:pos x="T2" y="T3"/>
                </a:cxn>
              </a:cxnLst>
              <a:rect l="0" t="0" r="r" b="b"/>
              <a:pathLst>
                <a:path w="45" h="174">
                  <a:moveTo>
                    <a:pt x="0" y="0"/>
                  </a:moveTo>
                  <a:cubicBezTo>
                    <a:pt x="11" y="59"/>
                    <a:pt x="26" y="118"/>
                    <a:pt x="45" y="174"/>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4" name="Freeform 25">
              <a:extLst>
                <a:ext uri="{FF2B5EF4-FFF2-40B4-BE49-F238E27FC236}">
                  <a16:creationId xmlns:a16="http://schemas.microsoft.com/office/drawing/2014/main" id="{84E1C91A-4B06-4852-918C-6380FA986BB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288" y="0"/>
              <a:ext cx="1562100" cy="2228850"/>
            </a:xfrm>
            <a:custGeom>
              <a:avLst/>
              <a:gdLst>
                <a:gd name="T0" fmla="*/ 329 w 329"/>
                <a:gd name="T1" fmla="*/ 0 h 469"/>
                <a:gd name="T2" fmla="*/ 0 w 329"/>
                <a:gd name="T3" fmla="*/ 469 h 469"/>
              </a:gdLst>
              <a:ahLst/>
              <a:cxnLst>
                <a:cxn ang="0">
                  <a:pos x="T0" y="T1"/>
                </a:cxn>
                <a:cxn ang="0">
                  <a:pos x="T2" y="T3"/>
                </a:cxn>
              </a:cxnLst>
              <a:rect l="0" t="0" r="r" b="b"/>
              <a:pathLst>
                <a:path w="329" h="469">
                  <a:moveTo>
                    <a:pt x="329" y="0"/>
                  </a:moveTo>
                  <a:cubicBezTo>
                    <a:pt x="189" y="133"/>
                    <a:pt x="69" y="288"/>
                    <a:pt x="0" y="469"/>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2" name="Title 1">
            <a:extLst>
              <a:ext uri="{FF2B5EF4-FFF2-40B4-BE49-F238E27FC236}">
                <a16:creationId xmlns:a16="http://schemas.microsoft.com/office/drawing/2014/main" id="{754A0542-67CE-357D-10B5-8D891F8269B2}"/>
              </a:ext>
            </a:extLst>
          </p:cNvPr>
          <p:cNvSpPr>
            <a:spLocks noGrp="1"/>
          </p:cNvSpPr>
          <p:nvPr>
            <p:ph type="title"/>
          </p:nvPr>
        </p:nvSpPr>
        <p:spPr>
          <a:xfrm>
            <a:off x="889000" y="532740"/>
            <a:ext cx="10488547" cy="1190912"/>
          </a:xfrm>
        </p:spPr>
        <p:txBody>
          <a:bodyPr>
            <a:normAutofit/>
          </a:bodyPr>
          <a:lstStyle/>
          <a:p>
            <a:r>
              <a:rPr lang="en-US" b="1" dirty="0">
                <a:solidFill>
                  <a:schemeClr val="tx2"/>
                </a:solidFill>
              </a:rPr>
              <a:t>Stock Price Forecast using ARIMA</a:t>
            </a:r>
            <a:endParaRPr lang="en-IN" b="1" dirty="0">
              <a:solidFill>
                <a:schemeClr val="tx2"/>
              </a:solidFill>
            </a:endParaRPr>
          </a:p>
        </p:txBody>
      </p:sp>
      <p:sp>
        <p:nvSpPr>
          <p:cNvPr id="95" name="Rectangle 94">
            <a:extLst>
              <a:ext uri="{FF2B5EF4-FFF2-40B4-BE49-F238E27FC236}">
                <a16:creationId xmlns:a16="http://schemas.microsoft.com/office/drawing/2014/main" id="{E972DE0D-2E53-4159-ABD3-C601524262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7030" y="2250281"/>
            <a:ext cx="4959318" cy="3678237"/>
          </a:xfrm>
          <a:prstGeom prst="rect">
            <a:avLst/>
          </a:prstGeom>
          <a:solidFill>
            <a:schemeClr val="bg1"/>
          </a:solidFill>
          <a:ln w="19050">
            <a:solidFill>
              <a:srgbClr val="483AFE"/>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graph with a green line&#10;&#10;Description automatically generated">
            <a:extLst>
              <a:ext uri="{FF2B5EF4-FFF2-40B4-BE49-F238E27FC236}">
                <a16:creationId xmlns:a16="http://schemas.microsoft.com/office/drawing/2014/main" id="{D96944A0-EE6A-9F22-0C43-405453ADAC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54800" y="1723652"/>
            <a:ext cx="5197475" cy="3680199"/>
          </a:xfrm>
          <a:prstGeom prst="rect">
            <a:avLst/>
          </a:prstGeom>
          <a:ln>
            <a:solidFill>
              <a:schemeClr val="bg1">
                <a:lumMod val="65000"/>
              </a:schemeClr>
            </a:solidFill>
          </a:ln>
        </p:spPr>
      </p:pic>
      <p:pic>
        <p:nvPicPr>
          <p:cNvPr id="11" name="Picture 10" descr="A number and numbers on a white background&#10;&#10;Description automatically generated">
            <a:extLst>
              <a:ext uri="{FF2B5EF4-FFF2-40B4-BE49-F238E27FC236}">
                <a16:creationId xmlns:a16="http://schemas.microsoft.com/office/drawing/2014/main" id="{57C3107D-4058-252D-B495-82F3AFAC85DE}"/>
              </a:ext>
            </a:extLst>
          </p:cNvPr>
          <p:cNvPicPr>
            <a:picLocks noChangeAspect="1"/>
          </p:cNvPicPr>
          <p:nvPr/>
        </p:nvPicPr>
        <p:blipFill rotWithShape="1">
          <a:blip r:embed="rId4">
            <a:extLst>
              <a:ext uri="{28A0092B-C50C-407E-A947-70E740481C1C}">
                <a14:useLocalDpi xmlns:a14="http://schemas.microsoft.com/office/drawing/2010/main" val="0"/>
              </a:ext>
            </a:extLst>
          </a:blip>
          <a:srcRect b="10449"/>
          <a:stretch/>
        </p:blipFill>
        <p:spPr>
          <a:xfrm>
            <a:off x="735865" y="4741221"/>
            <a:ext cx="5468289" cy="1331924"/>
          </a:xfrm>
          <a:prstGeom prst="rect">
            <a:avLst/>
          </a:prstGeom>
          <a:ln>
            <a:solidFill>
              <a:schemeClr val="bg1">
                <a:lumMod val="65000"/>
              </a:schemeClr>
            </a:solidFill>
          </a:ln>
        </p:spPr>
      </p:pic>
      <p:pic>
        <p:nvPicPr>
          <p:cNvPr id="13" name="Picture 12" descr="A graph of a number of points&#10;&#10;Description automatically generated with medium confidence">
            <a:extLst>
              <a:ext uri="{FF2B5EF4-FFF2-40B4-BE49-F238E27FC236}">
                <a16:creationId xmlns:a16="http://schemas.microsoft.com/office/drawing/2014/main" id="{48B65436-8819-249E-83C3-F65718A1DB8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6584" y="1758997"/>
            <a:ext cx="5477570" cy="2982224"/>
          </a:xfrm>
          <a:prstGeom prst="rect">
            <a:avLst/>
          </a:prstGeom>
          <a:ln>
            <a:solidFill>
              <a:schemeClr val="bg1">
                <a:lumMod val="65000"/>
              </a:schemeClr>
            </a:solidFill>
          </a:ln>
        </p:spPr>
      </p:pic>
      <p:pic>
        <p:nvPicPr>
          <p:cNvPr id="16" name="Picture 15" descr="A white background with black numbers&#10;&#10;Description automatically generated">
            <a:extLst>
              <a:ext uri="{FF2B5EF4-FFF2-40B4-BE49-F238E27FC236}">
                <a16:creationId xmlns:a16="http://schemas.microsoft.com/office/drawing/2014/main" id="{51A88244-0DFB-A908-726A-F297E11A8C84}"/>
              </a:ext>
            </a:extLst>
          </p:cNvPr>
          <p:cNvPicPr>
            <a:picLocks noChangeAspect="1"/>
          </p:cNvPicPr>
          <p:nvPr/>
        </p:nvPicPr>
        <p:blipFill rotWithShape="1">
          <a:blip r:embed="rId6">
            <a:extLst>
              <a:ext uri="{28A0092B-C50C-407E-A947-70E740481C1C}">
                <a14:useLocalDpi xmlns:a14="http://schemas.microsoft.com/office/drawing/2010/main" val="0"/>
              </a:ext>
            </a:extLst>
          </a:blip>
          <a:srcRect r="45880"/>
          <a:stretch/>
        </p:blipFill>
        <p:spPr>
          <a:xfrm>
            <a:off x="8176769" y="5418909"/>
            <a:ext cx="2288337" cy="735199"/>
          </a:xfrm>
          <a:prstGeom prst="rect">
            <a:avLst/>
          </a:prstGeom>
          <a:ln>
            <a:solidFill>
              <a:schemeClr val="bg1">
                <a:lumMod val="75000"/>
              </a:schemeClr>
            </a:solidFill>
          </a:ln>
        </p:spPr>
      </p:pic>
    </p:spTree>
    <p:extLst>
      <p:ext uri="{BB962C8B-B14F-4D97-AF65-F5344CB8AC3E}">
        <p14:creationId xmlns:p14="http://schemas.microsoft.com/office/powerpoint/2010/main" val="6260658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2" name="Rectangle 71">
            <a:extLst>
              <a:ext uri="{FF2B5EF4-FFF2-40B4-BE49-F238E27FC236}">
                <a16:creationId xmlns:a16="http://schemas.microsoft.com/office/drawing/2014/main" id="{828D1E49-2A21-4A83-A0E0-FB1597B4B2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3" name="Group 72">
            <a:extLst>
              <a:ext uri="{FF2B5EF4-FFF2-40B4-BE49-F238E27FC236}">
                <a16:creationId xmlns:a16="http://schemas.microsoft.com/office/drawing/2014/main" id="{088B852E-5494-418B-A833-75CF016A9E2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74" name="Freeform 5">
              <a:extLst>
                <a:ext uri="{FF2B5EF4-FFF2-40B4-BE49-F238E27FC236}">
                  <a16:creationId xmlns:a16="http://schemas.microsoft.com/office/drawing/2014/main" id="{DF31E3C1-1A46-4329-9F80-B576692FEE4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306513" y="0"/>
              <a:ext cx="3862388" cy="6843713"/>
            </a:xfrm>
            <a:custGeom>
              <a:avLst/>
              <a:gdLst>
                <a:gd name="T0" fmla="*/ 813 w 813"/>
                <a:gd name="T1" fmla="*/ 0 h 1440"/>
                <a:gd name="T2" fmla="*/ 435 w 813"/>
                <a:gd name="T3" fmla="*/ 1440 h 1440"/>
              </a:gdLst>
              <a:ahLst/>
              <a:cxnLst>
                <a:cxn ang="0">
                  <a:pos x="T0" y="T1"/>
                </a:cxn>
                <a:cxn ang="0">
                  <a:pos x="T2" y="T3"/>
                </a:cxn>
              </a:cxnLst>
              <a:rect l="0" t="0" r="r" b="b"/>
              <a:pathLst>
                <a:path w="813" h="1440">
                  <a:moveTo>
                    <a:pt x="813" y="0"/>
                  </a:moveTo>
                  <a:cubicBezTo>
                    <a:pt x="331" y="221"/>
                    <a:pt x="0" y="1039"/>
                    <a:pt x="435" y="144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5" name="Freeform 6">
              <a:extLst>
                <a:ext uri="{FF2B5EF4-FFF2-40B4-BE49-F238E27FC236}">
                  <a16:creationId xmlns:a16="http://schemas.microsoft.com/office/drawing/2014/main" id="{294B4592-99CA-47B1-816F-CE2D44F65BB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26725" y="9525"/>
              <a:ext cx="1539875" cy="555625"/>
            </a:xfrm>
            <a:custGeom>
              <a:avLst/>
              <a:gdLst>
                <a:gd name="T0" fmla="*/ 324 w 324"/>
                <a:gd name="T1" fmla="*/ 117 h 117"/>
                <a:gd name="T2" fmla="*/ 0 w 324"/>
                <a:gd name="T3" fmla="*/ 0 h 117"/>
              </a:gdLst>
              <a:ahLst/>
              <a:cxnLst>
                <a:cxn ang="0">
                  <a:pos x="T0" y="T1"/>
                </a:cxn>
                <a:cxn ang="0">
                  <a:pos x="T2" y="T3"/>
                </a:cxn>
              </a:cxnLst>
              <a:rect l="0" t="0" r="r" b="b"/>
              <a:pathLst>
                <a:path w="324" h="117">
                  <a:moveTo>
                    <a:pt x="324" y="117"/>
                  </a:moveTo>
                  <a:cubicBezTo>
                    <a:pt x="223" y="64"/>
                    <a:pt x="107" y="28"/>
                    <a:pt x="0"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6" name="Freeform 7">
              <a:extLst>
                <a:ext uri="{FF2B5EF4-FFF2-40B4-BE49-F238E27FC236}">
                  <a16:creationId xmlns:a16="http://schemas.microsoft.com/office/drawing/2014/main" id="{BF690E4C-72F8-4AC5-AF99-562763CC67B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247313" y="5013325"/>
              <a:ext cx="1919288" cy="1830388"/>
            </a:xfrm>
            <a:custGeom>
              <a:avLst/>
              <a:gdLst>
                <a:gd name="T0" fmla="*/ 0 w 404"/>
                <a:gd name="T1" fmla="*/ 385 h 385"/>
                <a:gd name="T2" fmla="*/ 404 w 404"/>
                <a:gd name="T3" fmla="*/ 0 h 385"/>
              </a:gdLst>
              <a:ahLst/>
              <a:cxnLst>
                <a:cxn ang="0">
                  <a:pos x="T0" y="T1"/>
                </a:cxn>
                <a:cxn ang="0">
                  <a:pos x="T2" y="T3"/>
                </a:cxn>
              </a:cxnLst>
              <a:rect l="0" t="0" r="r" b="b"/>
              <a:pathLst>
                <a:path w="404" h="385">
                  <a:moveTo>
                    <a:pt x="0" y="385"/>
                  </a:moveTo>
                  <a:cubicBezTo>
                    <a:pt x="146" y="272"/>
                    <a:pt x="285" y="142"/>
                    <a:pt x="404"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7" name="Freeform 8">
              <a:extLst>
                <a:ext uri="{FF2B5EF4-FFF2-40B4-BE49-F238E27FC236}">
                  <a16:creationId xmlns:a16="http://schemas.microsoft.com/office/drawing/2014/main" id="{F834CDD4-CAB8-4ACC-9AAC-5399C743DEC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0775" y="0"/>
              <a:ext cx="3676650" cy="6843713"/>
            </a:xfrm>
            <a:custGeom>
              <a:avLst/>
              <a:gdLst>
                <a:gd name="T0" fmla="*/ 774 w 774"/>
                <a:gd name="T1" fmla="*/ 0 h 1440"/>
                <a:gd name="T2" fmla="*/ 411 w 774"/>
                <a:gd name="T3" fmla="*/ 1440 h 1440"/>
              </a:gdLst>
              <a:ahLst/>
              <a:cxnLst>
                <a:cxn ang="0">
                  <a:pos x="T0" y="T1"/>
                </a:cxn>
                <a:cxn ang="0">
                  <a:pos x="T2" y="T3"/>
                </a:cxn>
              </a:cxnLst>
              <a:rect l="0" t="0" r="r" b="b"/>
              <a:pathLst>
                <a:path w="774" h="1440">
                  <a:moveTo>
                    <a:pt x="774" y="0"/>
                  </a:moveTo>
                  <a:cubicBezTo>
                    <a:pt x="312" y="240"/>
                    <a:pt x="0" y="1034"/>
                    <a:pt x="411" y="1440"/>
                  </a:cubicBezTo>
                </a:path>
              </a:pathLst>
            </a:custGeom>
            <a:noFill/>
            <a:ln w="9525" cap="flat">
              <a:solidFill>
                <a:schemeClr val="tx1">
                  <a:alpha val="1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8" name="Freeform 9">
              <a:extLst>
                <a:ext uri="{FF2B5EF4-FFF2-40B4-BE49-F238E27FC236}">
                  <a16:creationId xmlns:a16="http://schemas.microsoft.com/office/drawing/2014/main" id="{1AEB045A-6821-475B-A28E-047437ABEF5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02988" y="9525"/>
              <a:ext cx="963613" cy="366713"/>
            </a:xfrm>
            <a:custGeom>
              <a:avLst/>
              <a:gdLst>
                <a:gd name="T0" fmla="*/ 203 w 203"/>
                <a:gd name="T1" fmla="*/ 77 h 77"/>
                <a:gd name="T2" fmla="*/ 0 w 203"/>
                <a:gd name="T3" fmla="*/ 0 h 77"/>
              </a:gdLst>
              <a:ahLst/>
              <a:cxnLst>
                <a:cxn ang="0">
                  <a:pos x="T0" y="T1"/>
                </a:cxn>
                <a:cxn ang="0">
                  <a:pos x="T2" y="T3"/>
                </a:cxn>
              </a:cxnLst>
              <a:rect l="0" t="0" r="r" b="b"/>
              <a:pathLst>
                <a:path w="203" h="77">
                  <a:moveTo>
                    <a:pt x="203" y="77"/>
                  </a:moveTo>
                  <a:cubicBezTo>
                    <a:pt x="138" y="46"/>
                    <a:pt x="68" y="21"/>
                    <a:pt x="0" y="0"/>
                  </a:cubicBezTo>
                </a:path>
              </a:pathLst>
            </a:custGeom>
            <a:noFill/>
            <a:ln w="9525" cap="flat">
              <a:solidFill>
                <a:schemeClr val="tx1">
                  <a:alpha val="1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9" name="Freeform 10">
              <a:extLst>
                <a:ext uri="{FF2B5EF4-FFF2-40B4-BE49-F238E27FC236}">
                  <a16:creationId xmlns:a16="http://schemas.microsoft.com/office/drawing/2014/main" id="{D9B790C0-3D34-4626-BAFB-6EB473F40C7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494963" y="5275263"/>
              <a:ext cx="1666875" cy="1577975"/>
            </a:xfrm>
            <a:custGeom>
              <a:avLst/>
              <a:gdLst>
                <a:gd name="T0" fmla="*/ 0 w 351"/>
                <a:gd name="T1" fmla="*/ 332 h 332"/>
                <a:gd name="T2" fmla="*/ 351 w 351"/>
                <a:gd name="T3" fmla="*/ 0 h 332"/>
              </a:gdLst>
              <a:ahLst/>
              <a:cxnLst>
                <a:cxn ang="0">
                  <a:pos x="T0" y="T1"/>
                </a:cxn>
                <a:cxn ang="0">
                  <a:pos x="T2" y="T3"/>
                </a:cxn>
              </a:cxnLst>
              <a:rect l="0" t="0" r="r" b="b"/>
              <a:pathLst>
                <a:path w="351" h="332">
                  <a:moveTo>
                    <a:pt x="0" y="332"/>
                  </a:moveTo>
                  <a:cubicBezTo>
                    <a:pt x="125" y="232"/>
                    <a:pt x="245" y="121"/>
                    <a:pt x="351" y="0"/>
                  </a:cubicBezTo>
                </a:path>
              </a:pathLst>
            </a:custGeom>
            <a:noFill/>
            <a:ln w="9525" cap="flat">
              <a:solidFill>
                <a:schemeClr val="tx1">
                  <a:alpha val="1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0" name="Freeform 11">
              <a:extLst>
                <a:ext uri="{FF2B5EF4-FFF2-40B4-BE49-F238E27FC236}">
                  <a16:creationId xmlns:a16="http://schemas.microsoft.com/office/drawing/2014/main" id="{EDA4D87F-91A4-4628-9A6E-F01820A7EE5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1713" y="0"/>
              <a:ext cx="3621088" cy="6843713"/>
            </a:xfrm>
            <a:custGeom>
              <a:avLst/>
              <a:gdLst>
                <a:gd name="T0" fmla="*/ 762 w 762"/>
                <a:gd name="T1" fmla="*/ 0 h 1440"/>
                <a:gd name="T2" fmla="*/ 403 w 762"/>
                <a:gd name="T3" fmla="*/ 1440 h 1440"/>
              </a:gdLst>
              <a:ahLst/>
              <a:cxnLst>
                <a:cxn ang="0">
                  <a:pos x="T0" y="T1"/>
                </a:cxn>
                <a:cxn ang="0">
                  <a:pos x="T2" y="T3"/>
                </a:cxn>
              </a:cxnLst>
              <a:rect l="0" t="0" r="r" b="b"/>
              <a:pathLst>
                <a:path w="762" h="1440">
                  <a:moveTo>
                    <a:pt x="762" y="0"/>
                  </a:moveTo>
                  <a:cubicBezTo>
                    <a:pt x="308" y="245"/>
                    <a:pt x="0" y="1033"/>
                    <a:pt x="403" y="144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1" name="Freeform 12">
              <a:extLst>
                <a:ext uri="{FF2B5EF4-FFF2-40B4-BE49-F238E27FC236}">
                  <a16:creationId xmlns:a16="http://schemas.microsoft.com/office/drawing/2014/main" id="{045DAB88-124C-459C-A889-DAE9C9BE285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501438" y="9525"/>
              <a:ext cx="665163" cy="257175"/>
            </a:xfrm>
            <a:custGeom>
              <a:avLst/>
              <a:gdLst>
                <a:gd name="T0" fmla="*/ 140 w 140"/>
                <a:gd name="T1" fmla="*/ 54 h 54"/>
                <a:gd name="T2" fmla="*/ 0 w 140"/>
                <a:gd name="T3" fmla="*/ 0 h 54"/>
              </a:gdLst>
              <a:ahLst/>
              <a:cxnLst>
                <a:cxn ang="0">
                  <a:pos x="T0" y="T1"/>
                </a:cxn>
                <a:cxn ang="0">
                  <a:pos x="T2" y="T3"/>
                </a:cxn>
              </a:cxnLst>
              <a:rect l="0" t="0" r="r" b="b"/>
              <a:pathLst>
                <a:path w="140" h="54">
                  <a:moveTo>
                    <a:pt x="140" y="54"/>
                  </a:moveTo>
                  <a:cubicBezTo>
                    <a:pt x="95" y="34"/>
                    <a:pt x="48" y="16"/>
                    <a:pt x="0"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2" name="Freeform 13">
              <a:extLst>
                <a:ext uri="{FF2B5EF4-FFF2-40B4-BE49-F238E27FC236}">
                  <a16:creationId xmlns:a16="http://schemas.microsoft.com/office/drawing/2014/main" id="{85D44010-1DAA-4CAC-B83F-7E3E8C455D4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41013" y="5408613"/>
              <a:ext cx="1525588" cy="1435100"/>
            </a:xfrm>
            <a:custGeom>
              <a:avLst/>
              <a:gdLst>
                <a:gd name="T0" fmla="*/ 0 w 321"/>
                <a:gd name="T1" fmla="*/ 302 h 302"/>
                <a:gd name="T2" fmla="*/ 321 w 321"/>
                <a:gd name="T3" fmla="*/ 0 h 302"/>
              </a:gdLst>
              <a:ahLst/>
              <a:cxnLst>
                <a:cxn ang="0">
                  <a:pos x="T0" y="T1"/>
                </a:cxn>
                <a:cxn ang="0">
                  <a:pos x="T2" y="T3"/>
                </a:cxn>
              </a:cxnLst>
              <a:rect l="0" t="0" r="r" b="b"/>
              <a:pathLst>
                <a:path w="321" h="302">
                  <a:moveTo>
                    <a:pt x="0" y="302"/>
                  </a:moveTo>
                  <a:cubicBezTo>
                    <a:pt x="114" y="210"/>
                    <a:pt x="223" y="109"/>
                    <a:pt x="321"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3" name="Freeform 14">
              <a:extLst>
                <a:ext uri="{FF2B5EF4-FFF2-40B4-BE49-F238E27FC236}">
                  <a16:creationId xmlns:a16="http://schemas.microsoft.com/office/drawing/2014/main" id="{E8C01D66-5C93-4A2E-AA74-DE97574EA4E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1713" y="0"/>
              <a:ext cx="3244850" cy="6843713"/>
            </a:xfrm>
            <a:custGeom>
              <a:avLst/>
              <a:gdLst>
                <a:gd name="T0" fmla="*/ 683 w 683"/>
                <a:gd name="T1" fmla="*/ 0 h 1440"/>
                <a:gd name="T2" fmla="*/ 355 w 683"/>
                <a:gd name="T3" fmla="*/ 1440 h 1440"/>
              </a:gdLst>
              <a:ahLst/>
              <a:cxnLst>
                <a:cxn ang="0">
                  <a:pos x="T0" y="T1"/>
                </a:cxn>
                <a:cxn ang="0">
                  <a:pos x="T2" y="T3"/>
                </a:cxn>
              </a:cxnLst>
              <a:rect l="0" t="0" r="r" b="b"/>
              <a:pathLst>
                <a:path w="683" h="1440">
                  <a:moveTo>
                    <a:pt x="683" y="0"/>
                  </a:moveTo>
                  <a:cubicBezTo>
                    <a:pt x="258" y="256"/>
                    <a:pt x="0" y="1041"/>
                    <a:pt x="355" y="144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4" name="Freeform 15">
              <a:extLst>
                <a:ext uri="{FF2B5EF4-FFF2-40B4-BE49-F238E27FC236}">
                  <a16:creationId xmlns:a16="http://schemas.microsoft.com/office/drawing/2014/main" id="{E2E1A6E1-6C4A-47D3-81E2-9F8624F1BBE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802938" y="5518150"/>
              <a:ext cx="1363663" cy="1325563"/>
            </a:xfrm>
            <a:custGeom>
              <a:avLst/>
              <a:gdLst>
                <a:gd name="T0" fmla="*/ 0 w 287"/>
                <a:gd name="T1" fmla="*/ 279 h 279"/>
                <a:gd name="T2" fmla="*/ 287 w 287"/>
                <a:gd name="T3" fmla="*/ 0 h 279"/>
              </a:gdLst>
              <a:ahLst/>
              <a:cxnLst>
                <a:cxn ang="0">
                  <a:pos x="T0" y="T1"/>
                </a:cxn>
                <a:cxn ang="0">
                  <a:pos x="T2" y="T3"/>
                </a:cxn>
              </a:cxnLst>
              <a:rect l="0" t="0" r="r" b="b"/>
              <a:pathLst>
                <a:path w="287" h="279">
                  <a:moveTo>
                    <a:pt x="0" y="279"/>
                  </a:moveTo>
                  <a:cubicBezTo>
                    <a:pt x="101" y="193"/>
                    <a:pt x="198" y="100"/>
                    <a:pt x="287"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5" name="Freeform 16">
              <a:extLst>
                <a:ext uri="{FF2B5EF4-FFF2-40B4-BE49-F238E27FC236}">
                  <a16:creationId xmlns:a16="http://schemas.microsoft.com/office/drawing/2014/main" id="{3E849CB5-4526-49DC-B77B-A20FDB7FFDA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89000" y="0"/>
              <a:ext cx="3230563" cy="6843713"/>
            </a:xfrm>
            <a:custGeom>
              <a:avLst/>
              <a:gdLst>
                <a:gd name="T0" fmla="*/ 680 w 680"/>
                <a:gd name="T1" fmla="*/ 0 h 1440"/>
                <a:gd name="T2" fmla="*/ 337 w 680"/>
                <a:gd name="T3" fmla="*/ 1440 h 1440"/>
              </a:gdLst>
              <a:ahLst/>
              <a:cxnLst>
                <a:cxn ang="0">
                  <a:pos x="T0" y="T1"/>
                </a:cxn>
                <a:cxn ang="0">
                  <a:pos x="T2" y="T3"/>
                </a:cxn>
              </a:cxnLst>
              <a:rect l="0" t="0" r="r" b="b"/>
              <a:pathLst>
                <a:path w="680" h="1440">
                  <a:moveTo>
                    <a:pt x="680" y="0"/>
                  </a:moveTo>
                  <a:cubicBezTo>
                    <a:pt x="257" y="265"/>
                    <a:pt x="0" y="1026"/>
                    <a:pt x="337" y="144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6" name="Freeform 17">
              <a:extLst>
                <a:ext uri="{FF2B5EF4-FFF2-40B4-BE49-F238E27FC236}">
                  <a16:creationId xmlns:a16="http://schemas.microsoft.com/office/drawing/2014/main" id="{5A18C8A4-FB2A-44C1-93D3-26C6DDFE0CC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79150" y="5694363"/>
              <a:ext cx="1187450" cy="1149350"/>
            </a:xfrm>
            <a:custGeom>
              <a:avLst/>
              <a:gdLst>
                <a:gd name="T0" fmla="*/ 0 w 250"/>
                <a:gd name="T1" fmla="*/ 242 h 242"/>
                <a:gd name="T2" fmla="*/ 250 w 250"/>
                <a:gd name="T3" fmla="*/ 0 h 242"/>
              </a:gdLst>
              <a:ahLst/>
              <a:cxnLst>
                <a:cxn ang="0">
                  <a:pos x="T0" y="T1"/>
                </a:cxn>
                <a:cxn ang="0">
                  <a:pos x="T2" y="T3"/>
                </a:cxn>
              </a:cxnLst>
              <a:rect l="0" t="0" r="r" b="b"/>
              <a:pathLst>
                <a:path w="250" h="242">
                  <a:moveTo>
                    <a:pt x="0" y="242"/>
                  </a:moveTo>
                  <a:cubicBezTo>
                    <a:pt x="88" y="166"/>
                    <a:pt x="172" y="85"/>
                    <a:pt x="250"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7" name="Freeform 18">
              <a:extLst>
                <a:ext uri="{FF2B5EF4-FFF2-40B4-BE49-F238E27FC236}">
                  <a16:creationId xmlns:a16="http://schemas.microsoft.com/office/drawing/2014/main" id="{85D014FD-8C5A-4071-B19E-4910AAB6186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84188" y="0"/>
              <a:ext cx="3421063" cy="6843713"/>
            </a:xfrm>
            <a:custGeom>
              <a:avLst/>
              <a:gdLst>
                <a:gd name="T0" fmla="*/ 720 w 720"/>
                <a:gd name="T1" fmla="*/ 0 h 1440"/>
                <a:gd name="T2" fmla="*/ 362 w 720"/>
                <a:gd name="T3" fmla="*/ 1440 h 1440"/>
              </a:gdLst>
              <a:ahLst/>
              <a:cxnLst>
                <a:cxn ang="0">
                  <a:pos x="T0" y="T1"/>
                </a:cxn>
                <a:cxn ang="0">
                  <a:pos x="T2" y="T3"/>
                </a:cxn>
              </a:cxnLst>
              <a:rect l="0" t="0" r="r" b="b"/>
              <a:pathLst>
                <a:path w="720" h="1440">
                  <a:moveTo>
                    <a:pt x="720" y="0"/>
                  </a:moveTo>
                  <a:cubicBezTo>
                    <a:pt x="316" y="282"/>
                    <a:pt x="0" y="1018"/>
                    <a:pt x="362" y="144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8" name="Freeform 19">
              <a:extLst>
                <a:ext uri="{FF2B5EF4-FFF2-40B4-BE49-F238E27FC236}">
                  <a16:creationId xmlns:a16="http://schemas.microsoft.com/office/drawing/2014/main" id="{A37D7262-3596-4026-9AD4-E94332E5260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87125" y="6049963"/>
              <a:ext cx="879475" cy="793750"/>
            </a:xfrm>
            <a:custGeom>
              <a:avLst/>
              <a:gdLst>
                <a:gd name="T0" fmla="*/ 0 w 185"/>
                <a:gd name="T1" fmla="*/ 167 h 167"/>
                <a:gd name="T2" fmla="*/ 185 w 185"/>
                <a:gd name="T3" fmla="*/ 0 h 167"/>
              </a:gdLst>
              <a:ahLst/>
              <a:cxnLst>
                <a:cxn ang="0">
                  <a:pos x="T0" y="T1"/>
                </a:cxn>
                <a:cxn ang="0">
                  <a:pos x="T2" y="T3"/>
                </a:cxn>
              </a:cxnLst>
              <a:rect l="0" t="0" r="r" b="b"/>
              <a:pathLst>
                <a:path w="185" h="167">
                  <a:moveTo>
                    <a:pt x="0" y="167"/>
                  </a:moveTo>
                  <a:cubicBezTo>
                    <a:pt x="63" y="114"/>
                    <a:pt x="125" y="58"/>
                    <a:pt x="185"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9" name="Freeform 20">
              <a:extLst>
                <a:ext uri="{FF2B5EF4-FFF2-40B4-BE49-F238E27FC236}">
                  <a16:creationId xmlns:a16="http://schemas.microsoft.com/office/drawing/2014/main" id="{187E37E0-AAC3-4B33-AF36-334ACCBD33C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98488" y="0"/>
              <a:ext cx="2717800" cy="6843713"/>
            </a:xfrm>
            <a:custGeom>
              <a:avLst/>
              <a:gdLst>
                <a:gd name="T0" fmla="*/ 572 w 572"/>
                <a:gd name="T1" fmla="*/ 0 h 1440"/>
                <a:gd name="T2" fmla="*/ 164 w 572"/>
                <a:gd name="T3" fmla="*/ 1440 h 1440"/>
              </a:gdLst>
              <a:ahLst/>
              <a:cxnLst>
                <a:cxn ang="0">
                  <a:pos x="T0" y="T1"/>
                </a:cxn>
                <a:cxn ang="0">
                  <a:pos x="T2" y="T3"/>
                </a:cxn>
              </a:cxnLst>
              <a:rect l="0" t="0" r="r" b="b"/>
              <a:pathLst>
                <a:path w="572" h="1440">
                  <a:moveTo>
                    <a:pt x="572" y="0"/>
                  </a:moveTo>
                  <a:cubicBezTo>
                    <a:pt x="213" y="320"/>
                    <a:pt x="0" y="979"/>
                    <a:pt x="164" y="1440"/>
                  </a:cubicBezTo>
                </a:path>
              </a:pathLst>
            </a:custGeom>
            <a:noFill/>
            <a:ln w="12700" cap="flat">
              <a:solidFill>
                <a:schemeClr val="tx1">
                  <a:alpha val="1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0" name="Freeform 21">
              <a:extLst>
                <a:ext uri="{FF2B5EF4-FFF2-40B4-BE49-F238E27FC236}">
                  <a16:creationId xmlns:a16="http://schemas.microsoft.com/office/drawing/2014/main" id="{409758BB-8A0E-4BEB-BC0C-F410AD98CDD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61938" y="0"/>
              <a:ext cx="2944813" cy="6843713"/>
            </a:xfrm>
            <a:custGeom>
              <a:avLst/>
              <a:gdLst>
                <a:gd name="T0" fmla="*/ 620 w 620"/>
                <a:gd name="T1" fmla="*/ 0 h 1440"/>
                <a:gd name="T2" fmla="*/ 186 w 620"/>
                <a:gd name="T3" fmla="*/ 1440 h 1440"/>
              </a:gdLst>
              <a:ahLst/>
              <a:cxnLst>
                <a:cxn ang="0">
                  <a:pos x="T0" y="T1"/>
                </a:cxn>
                <a:cxn ang="0">
                  <a:pos x="T2" y="T3"/>
                </a:cxn>
              </a:cxnLst>
              <a:rect l="0" t="0" r="r" b="b"/>
              <a:pathLst>
                <a:path w="620" h="1440">
                  <a:moveTo>
                    <a:pt x="620" y="0"/>
                  </a:moveTo>
                  <a:cubicBezTo>
                    <a:pt x="248" y="325"/>
                    <a:pt x="0" y="960"/>
                    <a:pt x="186" y="1440"/>
                  </a:cubicBezTo>
                </a:path>
              </a:pathLst>
            </a:custGeom>
            <a:noFill/>
            <a:ln w="9525" cap="flat">
              <a:solidFill>
                <a:schemeClr val="tx1">
                  <a:alpha val="10000"/>
                </a:schemeClr>
              </a:solidFill>
              <a:prstDash val="lg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1" name="Freeform 22">
              <a:extLst>
                <a:ext uri="{FF2B5EF4-FFF2-40B4-BE49-F238E27FC236}">
                  <a16:creationId xmlns:a16="http://schemas.microsoft.com/office/drawing/2014/main" id="{97C4EFE2-9D25-4978-BD9A-873B4927021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17513" y="0"/>
              <a:ext cx="2403475" cy="6843713"/>
            </a:xfrm>
            <a:custGeom>
              <a:avLst/>
              <a:gdLst>
                <a:gd name="T0" fmla="*/ 506 w 506"/>
                <a:gd name="T1" fmla="*/ 0 h 1440"/>
                <a:gd name="T2" fmla="*/ 171 w 506"/>
                <a:gd name="T3" fmla="*/ 1440 h 1440"/>
              </a:gdLst>
              <a:ahLst/>
              <a:cxnLst>
                <a:cxn ang="0">
                  <a:pos x="T0" y="T1"/>
                </a:cxn>
                <a:cxn ang="0">
                  <a:pos x="T2" y="T3"/>
                </a:cxn>
              </a:cxnLst>
              <a:rect l="0" t="0" r="r" b="b"/>
              <a:pathLst>
                <a:path w="506" h="1440">
                  <a:moveTo>
                    <a:pt x="506" y="0"/>
                  </a:moveTo>
                  <a:cubicBezTo>
                    <a:pt x="109" y="356"/>
                    <a:pt x="0" y="943"/>
                    <a:pt x="171" y="144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2" name="Freeform 23">
              <a:extLst>
                <a:ext uri="{FF2B5EF4-FFF2-40B4-BE49-F238E27FC236}">
                  <a16:creationId xmlns:a16="http://schemas.microsoft.com/office/drawing/2014/main" id="{9CCAF82A-A0E0-4B55-A97B-EFFAE79AF7D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288" y="9525"/>
              <a:ext cx="1771650" cy="3198813"/>
            </a:xfrm>
            <a:custGeom>
              <a:avLst/>
              <a:gdLst>
                <a:gd name="T0" fmla="*/ 373 w 373"/>
                <a:gd name="T1" fmla="*/ 0 h 673"/>
                <a:gd name="T2" fmla="*/ 0 w 373"/>
                <a:gd name="T3" fmla="*/ 673 h 673"/>
              </a:gdLst>
              <a:ahLst/>
              <a:cxnLst>
                <a:cxn ang="0">
                  <a:pos x="T0" y="T1"/>
                </a:cxn>
                <a:cxn ang="0">
                  <a:pos x="T2" y="T3"/>
                </a:cxn>
              </a:cxnLst>
              <a:rect l="0" t="0" r="r" b="b"/>
              <a:pathLst>
                <a:path w="373" h="673">
                  <a:moveTo>
                    <a:pt x="373" y="0"/>
                  </a:moveTo>
                  <a:cubicBezTo>
                    <a:pt x="175" y="183"/>
                    <a:pt x="51" y="409"/>
                    <a:pt x="0" y="673"/>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3" name="Freeform 24">
              <a:extLst>
                <a:ext uri="{FF2B5EF4-FFF2-40B4-BE49-F238E27FC236}">
                  <a16:creationId xmlns:a16="http://schemas.microsoft.com/office/drawing/2014/main" id="{4F800DD8-3954-4F73-8807-16F1CFAC1EB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63" y="6016625"/>
              <a:ext cx="214313" cy="827088"/>
            </a:xfrm>
            <a:custGeom>
              <a:avLst/>
              <a:gdLst>
                <a:gd name="T0" fmla="*/ 0 w 45"/>
                <a:gd name="T1" fmla="*/ 0 h 174"/>
                <a:gd name="T2" fmla="*/ 45 w 45"/>
                <a:gd name="T3" fmla="*/ 174 h 174"/>
              </a:gdLst>
              <a:ahLst/>
              <a:cxnLst>
                <a:cxn ang="0">
                  <a:pos x="T0" y="T1"/>
                </a:cxn>
                <a:cxn ang="0">
                  <a:pos x="T2" y="T3"/>
                </a:cxn>
              </a:cxnLst>
              <a:rect l="0" t="0" r="r" b="b"/>
              <a:pathLst>
                <a:path w="45" h="174">
                  <a:moveTo>
                    <a:pt x="0" y="0"/>
                  </a:moveTo>
                  <a:cubicBezTo>
                    <a:pt x="11" y="59"/>
                    <a:pt x="26" y="118"/>
                    <a:pt x="45" y="174"/>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4" name="Freeform 25">
              <a:extLst>
                <a:ext uri="{FF2B5EF4-FFF2-40B4-BE49-F238E27FC236}">
                  <a16:creationId xmlns:a16="http://schemas.microsoft.com/office/drawing/2014/main" id="{84E1C91A-4B06-4852-918C-6380FA986BB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288" y="0"/>
              <a:ext cx="1562100" cy="2228850"/>
            </a:xfrm>
            <a:custGeom>
              <a:avLst/>
              <a:gdLst>
                <a:gd name="T0" fmla="*/ 329 w 329"/>
                <a:gd name="T1" fmla="*/ 0 h 469"/>
                <a:gd name="T2" fmla="*/ 0 w 329"/>
                <a:gd name="T3" fmla="*/ 469 h 469"/>
              </a:gdLst>
              <a:ahLst/>
              <a:cxnLst>
                <a:cxn ang="0">
                  <a:pos x="T0" y="T1"/>
                </a:cxn>
                <a:cxn ang="0">
                  <a:pos x="T2" y="T3"/>
                </a:cxn>
              </a:cxnLst>
              <a:rect l="0" t="0" r="r" b="b"/>
              <a:pathLst>
                <a:path w="329" h="469">
                  <a:moveTo>
                    <a:pt x="329" y="0"/>
                  </a:moveTo>
                  <a:cubicBezTo>
                    <a:pt x="189" y="133"/>
                    <a:pt x="69" y="288"/>
                    <a:pt x="0" y="469"/>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2" name="Title 1">
            <a:extLst>
              <a:ext uri="{FF2B5EF4-FFF2-40B4-BE49-F238E27FC236}">
                <a16:creationId xmlns:a16="http://schemas.microsoft.com/office/drawing/2014/main" id="{754A0542-67CE-357D-10B5-8D891F8269B2}"/>
              </a:ext>
            </a:extLst>
          </p:cNvPr>
          <p:cNvSpPr>
            <a:spLocks noGrp="1"/>
          </p:cNvSpPr>
          <p:nvPr>
            <p:ph type="title"/>
          </p:nvPr>
        </p:nvSpPr>
        <p:spPr>
          <a:xfrm>
            <a:off x="889000" y="532740"/>
            <a:ext cx="10488547" cy="1190912"/>
          </a:xfrm>
        </p:spPr>
        <p:txBody>
          <a:bodyPr>
            <a:normAutofit/>
          </a:bodyPr>
          <a:lstStyle/>
          <a:p>
            <a:r>
              <a:rPr lang="en-US" b="1" dirty="0">
                <a:solidFill>
                  <a:schemeClr val="tx2"/>
                </a:solidFill>
              </a:rPr>
              <a:t>Stock Price Forecast using SARIMA</a:t>
            </a:r>
            <a:endParaRPr lang="en-IN" b="1" dirty="0">
              <a:solidFill>
                <a:schemeClr val="tx2"/>
              </a:solidFill>
            </a:endParaRPr>
          </a:p>
        </p:txBody>
      </p:sp>
      <p:sp>
        <p:nvSpPr>
          <p:cNvPr id="95" name="Rectangle 94">
            <a:extLst>
              <a:ext uri="{FF2B5EF4-FFF2-40B4-BE49-F238E27FC236}">
                <a16:creationId xmlns:a16="http://schemas.microsoft.com/office/drawing/2014/main" id="{E972DE0D-2E53-4159-ABD3-C601524262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7030" y="2250281"/>
            <a:ext cx="4959318" cy="3678237"/>
          </a:xfrm>
          <a:prstGeom prst="rect">
            <a:avLst/>
          </a:prstGeom>
          <a:solidFill>
            <a:schemeClr val="bg1"/>
          </a:solidFill>
          <a:ln w="19050">
            <a:solidFill>
              <a:srgbClr val="483AFE"/>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graph with a green line&#10;&#10;Description automatically generated">
            <a:extLst>
              <a:ext uri="{FF2B5EF4-FFF2-40B4-BE49-F238E27FC236}">
                <a16:creationId xmlns:a16="http://schemas.microsoft.com/office/drawing/2014/main" id="{CDAD5922-13BA-DFDE-530A-43EB16EC77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94665" y="1723652"/>
            <a:ext cx="4913109" cy="3680199"/>
          </a:xfrm>
          <a:prstGeom prst="rect">
            <a:avLst/>
          </a:prstGeom>
          <a:ln>
            <a:solidFill>
              <a:schemeClr val="bg1">
                <a:lumMod val="65000"/>
              </a:schemeClr>
            </a:solidFill>
          </a:ln>
        </p:spPr>
      </p:pic>
      <p:pic>
        <p:nvPicPr>
          <p:cNvPr id="7" name="Picture 6" descr="A screenshot of a computer&#10;&#10;Description automatically generated">
            <a:extLst>
              <a:ext uri="{FF2B5EF4-FFF2-40B4-BE49-F238E27FC236}">
                <a16:creationId xmlns:a16="http://schemas.microsoft.com/office/drawing/2014/main" id="{5C316871-52C3-1F31-7B39-058ABD794ED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6803" y="1600171"/>
            <a:ext cx="5189197" cy="2940832"/>
          </a:xfrm>
          <a:prstGeom prst="rect">
            <a:avLst/>
          </a:prstGeom>
          <a:ln>
            <a:solidFill>
              <a:schemeClr val="bg1">
                <a:lumMod val="75000"/>
              </a:schemeClr>
            </a:solidFill>
          </a:ln>
        </p:spPr>
      </p:pic>
      <p:pic>
        <p:nvPicPr>
          <p:cNvPr id="9" name="Picture 8" descr="A screenshot of a computer code&#10;&#10;Description automatically generated">
            <a:extLst>
              <a:ext uri="{FF2B5EF4-FFF2-40B4-BE49-F238E27FC236}">
                <a16:creationId xmlns:a16="http://schemas.microsoft.com/office/drawing/2014/main" id="{621F5EE7-E47F-690C-1CD2-644FAC0AF9F4}"/>
              </a:ext>
            </a:extLst>
          </p:cNvPr>
          <p:cNvPicPr>
            <a:picLocks noChangeAspect="1"/>
          </p:cNvPicPr>
          <p:nvPr/>
        </p:nvPicPr>
        <p:blipFill rotWithShape="1">
          <a:blip r:embed="rId5">
            <a:extLst>
              <a:ext uri="{28A0092B-C50C-407E-A947-70E740481C1C}">
                <a14:useLocalDpi xmlns:a14="http://schemas.microsoft.com/office/drawing/2010/main" val="0"/>
              </a:ext>
            </a:extLst>
          </a:blip>
          <a:srcRect r="7531"/>
          <a:stretch/>
        </p:blipFill>
        <p:spPr>
          <a:xfrm>
            <a:off x="906803" y="4515025"/>
            <a:ext cx="5184436" cy="2084750"/>
          </a:xfrm>
          <a:prstGeom prst="rect">
            <a:avLst/>
          </a:prstGeom>
          <a:ln>
            <a:solidFill>
              <a:schemeClr val="bg1">
                <a:lumMod val="75000"/>
              </a:schemeClr>
            </a:solidFill>
          </a:ln>
        </p:spPr>
      </p:pic>
      <p:pic>
        <p:nvPicPr>
          <p:cNvPr id="10" name="Picture 9" descr="A white background with black numbers&#10;&#10;Description automatically generated">
            <a:extLst>
              <a:ext uri="{FF2B5EF4-FFF2-40B4-BE49-F238E27FC236}">
                <a16:creationId xmlns:a16="http://schemas.microsoft.com/office/drawing/2014/main" id="{0C31FF06-5F8F-8F62-4D9F-2D30EE6E0948}"/>
              </a:ext>
            </a:extLst>
          </p:cNvPr>
          <p:cNvPicPr>
            <a:picLocks noChangeAspect="1"/>
          </p:cNvPicPr>
          <p:nvPr/>
        </p:nvPicPr>
        <p:blipFill rotWithShape="1">
          <a:blip r:embed="rId6">
            <a:extLst>
              <a:ext uri="{28A0092B-C50C-407E-A947-70E740481C1C}">
                <a14:useLocalDpi xmlns:a14="http://schemas.microsoft.com/office/drawing/2010/main" val="0"/>
              </a:ext>
            </a:extLst>
          </a:blip>
          <a:srcRect r="45880"/>
          <a:stretch/>
        </p:blipFill>
        <p:spPr>
          <a:xfrm>
            <a:off x="7853328" y="5405250"/>
            <a:ext cx="2288337" cy="735199"/>
          </a:xfrm>
          <a:prstGeom prst="rect">
            <a:avLst/>
          </a:prstGeom>
          <a:ln>
            <a:solidFill>
              <a:schemeClr val="bg1">
                <a:lumMod val="75000"/>
              </a:schemeClr>
            </a:solidFill>
          </a:ln>
        </p:spPr>
      </p:pic>
    </p:spTree>
    <p:extLst>
      <p:ext uri="{BB962C8B-B14F-4D97-AF65-F5344CB8AC3E}">
        <p14:creationId xmlns:p14="http://schemas.microsoft.com/office/powerpoint/2010/main" val="16410671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8" name="Rectangle 147">
            <a:extLst>
              <a:ext uri="{FF2B5EF4-FFF2-40B4-BE49-F238E27FC236}">
                <a16:creationId xmlns:a16="http://schemas.microsoft.com/office/drawing/2014/main" id="{D75627FE-0AC5-4349-AC08-45A58BEC9B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0" name="Group 149">
            <a:extLst>
              <a:ext uri="{FF2B5EF4-FFF2-40B4-BE49-F238E27FC236}">
                <a16:creationId xmlns:a16="http://schemas.microsoft.com/office/drawing/2014/main" id="{F87AAF7B-2090-475D-9C3E-FDC03DD87A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51" name="Freeform 5">
              <a:extLst>
                <a:ext uri="{FF2B5EF4-FFF2-40B4-BE49-F238E27FC236}">
                  <a16:creationId xmlns:a16="http://schemas.microsoft.com/office/drawing/2014/main" id="{F2DCEC33-4B31-44BC-99CB-9E4845DC4C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52" name="Freeform 6">
              <a:extLst>
                <a:ext uri="{FF2B5EF4-FFF2-40B4-BE49-F238E27FC236}">
                  <a16:creationId xmlns:a16="http://schemas.microsoft.com/office/drawing/2014/main" id="{204E0A10-D288-4B22-87A1-737B0A37D1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153" name="Freeform 7">
              <a:extLst>
                <a:ext uri="{FF2B5EF4-FFF2-40B4-BE49-F238E27FC236}">
                  <a16:creationId xmlns:a16="http://schemas.microsoft.com/office/drawing/2014/main" id="{9A3E042E-4911-425A-84BB-04BF90D07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154" name="Freeform 8">
              <a:extLst>
                <a:ext uri="{FF2B5EF4-FFF2-40B4-BE49-F238E27FC236}">
                  <a16:creationId xmlns:a16="http://schemas.microsoft.com/office/drawing/2014/main" id="{3A49226D-3129-4C5A-9641-3D03BEEA79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155" name="Freeform 9">
              <a:extLst>
                <a:ext uri="{FF2B5EF4-FFF2-40B4-BE49-F238E27FC236}">
                  <a16:creationId xmlns:a16="http://schemas.microsoft.com/office/drawing/2014/main" id="{9CC3C315-B515-4DD8-AC22-9D8417B37F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156" name="Freeform 10">
              <a:extLst>
                <a:ext uri="{FF2B5EF4-FFF2-40B4-BE49-F238E27FC236}">
                  <a16:creationId xmlns:a16="http://schemas.microsoft.com/office/drawing/2014/main" id="{1A961828-F78F-4D56-A98E-037806C637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157" name="Freeform 11">
              <a:extLst>
                <a:ext uri="{FF2B5EF4-FFF2-40B4-BE49-F238E27FC236}">
                  <a16:creationId xmlns:a16="http://schemas.microsoft.com/office/drawing/2014/main" id="{739D4F9D-3728-42C1-8302-452D51321C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158" name="Freeform 12">
              <a:extLst>
                <a:ext uri="{FF2B5EF4-FFF2-40B4-BE49-F238E27FC236}">
                  <a16:creationId xmlns:a16="http://schemas.microsoft.com/office/drawing/2014/main" id="{B4D9647E-354D-4CA8-B4A7-39172E5EAC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159" name="Freeform 13">
              <a:extLst>
                <a:ext uri="{FF2B5EF4-FFF2-40B4-BE49-F238E27FC236}">
                  <a16:creationId xmlns:a16="http://schemas.microsoft.com/office/drawing/2014/main" id="{A3EC74E0-5222-4ACC-BCEC-1AA189D3BC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160" name="Freeform 14">
              <a:extLst>
                <a:ext uri="{FF2B5EF4-FFF2-40B4-BE49-F238E27FC236}">
                  <a16:creationId xmlns:a16="http://schemas.microsoft.com/office/drawing/2014/main" id="{C0AE72B4-084D-42E6-ABED-5FD4650D4B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161" name="Freeform 15">
              <a:extLst>
                <a:ext uri="{FF2B5EF4-FFF2-40B4-BE49-F238E27FC236}">
                  <a16:creationId xmlns:a16="http://schemas.microsoft.com/office/drawing/2014/main" id="{C9D1F5DD-8D50-4098-8D2B-10E284752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162" name="Freeform 16">
              <a:extLst>
                <a:ext uri="{FF2B5EF4-FFF2-40B4-BE49-F238E27FC236}">
                  <a16:creationId xmlns:a16="http://schemas.microsoft.com/office/drawing/2014/main" id="{D48F3941-C3C7-4589-AA46-067F6BB2D0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163" name="Freeform 17">
              <a:extLst>
                <a:ext uri="{FF2B5EF4-FFF2-40B4-BE49-F238E27FC236}">
                  <a16:creationId xmlns:a16="http://schemas.microsoft.com/office/drawing/2014/main" id="{C16BBE9A-4BE3-4401-82C5-8041DB14E5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164" name="Freeform 18">
              <a:extLst>
                <a:ext uri="{FF2B5EF4-FFF2-40B4-BE49-F238E27FC236}">
                  <a16:creationId xmlns:a16="http://schemas.microsoft.com/office/drawing/2014/main" id="{06180330-CCD3-4D14-A652-D60C28252D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165" name="Freeform 19">
              <a:extLst>
                <a:ext uri="{FF2B5EF4-FFF2-40B4-BE49-F238E27FC236}">
                  <a16:creationId xmlns:a16="http://schemas.microsoft.com/office/drawing/2014/main" id="{616C90F6-4133-43A5-B47C-7750FE281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166" name="Freeform 20">
              <a:extLst>
                <a:ext uri="{FF2B5EF4-FFF2-40B4-BE49-F238E27FC236}">
                  <a16:creationId xmlns:a16="http://schemas.microsoft.com/office/drawing/2014/main" id="{D7C03F90-E828-4414-8A53-92069FFB68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167" name="Freeform 21">
              <a:extLst>
                <a:ext uri="{FF2B5EF4-FFF2-40B4-BE49-F238E27FC236}">
                  <a16:creationId xmlns:a16="http://schemas.microsoft.com/office/drawing/2014/main" id="{6ADDE443-75AA-4F32-A2EE-272C4347CE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168" name="Freeform 22">
              <a:extLst>
                <a:ext uri="{FF2B5EF4-FFF2-40B4-BE49-F238E27FC236}">
                  <a16:creationId xmlns:a16="http://schemas.microsoft.com/office/drawing/2014/main" id="{ACD281C1-1D59-453F-A33A-D83E39EB06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169" name="Freeform 23">
              <a:extLst>
                <a:ext uri="{FF2B5EF4-FFF2-40B4-BE49-F238E27FC236}">
                  <a16:creationId xmlns:a16="http://schemas.microsoft.com/office/drawing/2014/main" id="{60217FAC-29FE-4D6B-9BB4-FF41AA756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170" name="Freeform 24">
              <a:extLst>
                <a:ext uri="{FF2B5EF4-FFF2-40B4-BE49-F238E27FC236}">
                  <a16:creationId xmlns:a16="http://schemas.microsoft.com/office/drawing/2014/main" id="{0D3CC33A-6E36-4A72-9965-8E20FB05D1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171" name="Freeform 25">
              <a:extLst>
                <a:ext uri="{FF2B5EF4-FFF2-40B4-BE49-F238E27FC236}">
                  <a16:creationId xmlns:a16="http://schemas.microsoft.com/office/drawing/2014/main" id="{F128F04E-05CD-4035-A32B-6E9ABAB931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IN"/>
            </a:p>
          </p:txBody>
        </p:sp>
      </p:grpSp>
      <p:sp>
        <p:nvSpPr>
          <p:cNvPr id="173" name="Rectangle 17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847F0BE-AB03-D0D0-33C5-3C59F144AFED}"/>
              </a:ext>
            </a:extLst>
          </p:cNvPr>
          <p:cNvSpPr>
            <a:spLocks noGrp="1"/>
          </p:cNvSpPr>
          <p:nvPr>
            <p:ph type="title"/>
          </p:nvPr>
        </p:nvSpPr>
        <p:spPr>
          <a:xfrm>
            <a:off x="645459" y="960120"/>
            <a:ext cx="3865695" cy="4171278"/>
          </a:xfrm>
        </p:spPr>
        <p:txBody>
          <a:bodyPr>
            <a:normAutofit/>
          </a:bodyPr>
          <a:lstStyle/>
          <a:p>
            <a:r>
              <a:rPr lang="en-US" sz="3600" b="1" dirty="0">
                <a:solidFill>
                  <a:schemeClr val="accent1"/>
                </a:solidFill>
                <a:latin typeface="Bell MT" panose="02020503060305020303" pitchFamily="18" charset="0"/>
              </a:rPr>
              <a:t>Ensembled Model LSTM, ARIMA, SARIMA</a:t>
            </a:r>
          </a:p>
        </p:txBody>
      </p:sp>
      <p:cxnSp>
        <p:nvCxnSpPr>
          <p:cNvPr id="175" name="Straight Connector 174">
            <a:extLst>
              <a:ext uri="{FF2B5EF4-FFF2-40B4-BE49-F238E27FC236}">
                <a16:creationId xmlns:a16="http://schemas.microsoft.com/office/drawing/2014/main" id="{68B6AB33-DFE6-4FE4-94FE-C9E25424AD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52263" y="1200150"/>
            <a:ext cx="0" cy="3543972"/>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4" name="Content Placeholder 2">
            <a:extLst>
              <a:ext uri="{FF2B5EF4-FFF2-40B4-BE49-F238E27FC236}">
                <a16:creationId xmlns:a16="http://schemas.microsoft.com/office/drawing/2014/main" id="{D8096AFC-85F5-8E38-C88E-AAAD7CAC21F6}"/>
              </a:ext>
            </a:extLst>
          </p:cNvPr>
          <p:cNvSpPr>
            <a:spLocks noGrp="1"/>
          </p:cNvSpPr>
          <p:nvPr>
            <p:ph sz="half" idx="1"/>
          </p:nvPr>
        </p:nvSpPr>
        <p:spPr>
          <a:xfrm>
            <a:off x="4881563" y="647700"/>
            <a:ext cx="6970549" cy="5265738"/>
          </a:xfrm>
        </p:spPr>
        <p:txBody>
          <a:bodyPr>
            <a:normAutofit/>
          </a:bodyPr>
          <a:lstStyle/>
          <a:p>
            <a:pPr algn="l"/>
            <a:r>
              <a:rPr lang="en-US" b="1" i="0" dirty="0">
                <a:solidFill>
                  <a:schemeClr val="accent1"/>
                </a:solidFill>
                <a:effectLst/>
                <a:latin typeface="Aptos" panose="020B0004020202020204" pitchFamily="34" charset="0"/>
              </a:rPr>
              <a:t>Ensemble learning</a:t>
            </a:r>
            <a:r>
              <a:rPr lang="en-US" b="1" i="0" dirty="0">
                <a:solidFill>
                  <a:srgbClr val="1F1F1F"/>
                </a:solidFill>
                <a:effectLst/>
                <a:latin typeface="Aptos" panose="020B0004020202020204" pitchFamily="34" charset="0"/>
              </a:rPr>
              <a:t>:</a:t>
            </a:r>
            <a:r>
              <a:rPr lang="en-US" b="0" i="0" dirty="0">
                <a:solidFill>
                  <a:srgbClr val="1F1F1F"/>
                </a:solidFill>
                <a:effectLst/>
                <a:latin typeface="Aptos" panose="020B0004020202020204" pitchFamily="34" charset="0"/>
              </a:rPr>
              <a:t> </a:t>
            </a:r>
          </a:p>
          <a:p>
            <a:pPr lvl="1">
              <a:buFont typeface="Arial" panose="020B0604020202020204" pitchFamily="34" charset="0"/>
              <a:buChar char="•"/>
            </a:pPr>
            <a:r>
              <a:rPr lang="en-US" b="0" i="0" dirty="0">
                <a:solidFill>
                  <a:srgbClr val="1F1F1F"/>
                </a:solidFill>
                <a:effectLst/>
                <a:latin typeface="Aptos" panose="020B0004020202020204" pitchFamily="34" charset="0"/>
              </a:rPr>
              <a:t>Combine forecasts from separate models ( weighted averaging).</a:t>
            </a:r>
            <a:endParaRPr lang="en-US" b="1" i="0" dirty="0">
              <a:solidFill>
                <a:srgbClr val="1F1F1F"/>
              </a:solidFill>
              <a:effectLst/>
              <a:latin typeface="Aptos" panose="020B0004020202020204" pitchFamily="34" charset="0"/>
            </a:endParaRPr>
          </a:p>
          <a:p>
            <a:r>
              <a:rPr lang="en-US" b="1" i="0" dirty="0">
                <a:solidFill>
                  <a:schemeClr val="accent1"/>
                </a:solidFill>
                <a:effectLst/>
                <a:latin typeface="Aptos" panose="020B0004020202020204" pitchFamily="34" charset="0"/>
              </a:rPr>
              <a:t>Leverages</a:t>
            </a:r>
            <a:r>
              <a:rPr lang="en-US" b="1" i="0" dirty="0">
                <a:solidFill>
                  <a:srgbClr val="1F1F1F"/>
                </a:solidFill>
                <a:effectLst/>
                <a:latin typeface="Aptos" panose="020B0004020202020204" pitchFamily="34" charset="0"/>
              </a:rPr>
              <a:t>:</a:t>
            </a:r>
            <a:endParaRPr lang="en-US" b="0" i="0" dirty="0">
              <a:solidFill>
                <a:srgbClr val="1F1F1F"/>
              </a:solidFill>
              <a:effectLst/>
              <a:latin typeface="Aptos" panose="020B0004020202020204" pitchFamily="34" charset="0"/>
            </a:endParaRPr>
          </a:p>
          <a:p>
            <a:pPr marL="742950" lvl="1" indent="-285750" algn="l">
              <a:buFont typeface="Arial" panose="020B0604020202020204" pitchFamily="34" charset="0"/>
              <a:buChar char="•"/>
            </a:pPr>
            <a:r>
              <a:rPr lang="en-US" b="0" i="0" dirty="0">
                <a:solidFill>
                  <a:srgbClr val="1F1F1F"/>
                </a:solidFill>
                <a:effectLst/>
                <a:latin typeface="Aptos" panose="020B0004020202020204" pitchFamily="34" charset="0"/>
              </a:rPr>
              <a:t>LSTM's ability to capture complex, non-linear patterns in data.</a:t>
            </a:r>
          </a:p>
          <a:p>
            <a:pPr marL="742950" lvl="1" indent="-285750" algn="l">
              <a:buFont typeface="Arial" panose="020B0604020202020204" pitchFamily="34" charset="0"/>
              <a:buChar char="•"/>
            </a:pPr>
            <a:r>
              <a:rPr lang="en-US" b="0" i="0" dirty="0">
                <a:solidFill>
                  <a:srgbClr val="1F1F1F"/>
                </a:solidFill>
                <a:effectLst/>
                <a:latin typeface="Aptos" panose="020B0004020202020204" pitchFamily="34" charset="0"/>
              </a:rPr>
              <a:t>ARIMA/SARIMA's effectiveness with trends, seasonality &amp; stationarity.</a:t>
            </a:r>
          </a:p>
          <a:p>
            <a:r>
              <a:rPr lang="en-US" b="1" i="0" dirty="0">
                <a:solidFill>
                  <a:schemeClr val="accent1"/>
                </a:solidFill>
                <a:effectLst/>
                <a:latin typeface="Aptos" panose="020B0004020202020204" pitchFamily="34" charset="0"/>
              </a:rPr>
              <a:t>Potential</a:t>
            </a:r>
            <a:r>
              <a:rPr lang="en-US" b="1" i="0" dirty="0">
                <a:solidFill>
                  <a:srgbClr val="1F1F1F"/>
                </a:solidFill>
                <a:effectLst/>
                <a:latin typeface="Aptos" panose="020B0004020202020204" pitchFamily="34" charset="0"/>
              </a:rPr>
              <a:t>:</a:t>
            </a:r>
            <a:endParaRPr lang="en-US" b="0" i="0" dirty="0">
              <a:solidFill>
                <a:srgbClr val="1F1F1F"/>
              </a:solidFill>
              <a:effectLst/>
              <a:latin typeface="Aptos" panose="020B0004020202020204" pitchFamily="34" charset="0"/>
            </a:endParaRPr>
          </a:p>
          <a:p>
            <a:pPr marL="742950" lvl="1" indent="-285750" algn="l">
              <a:buFont typeface="Arial" panose="020B0604020202020204" pitchFamily="34" charset="0"/>
              <a:buChar char="•"/>
            </a:pPr>
            <a:r>
              <a:rPr lang="en-US" b="0" i="0" dirty="0">
                <a:solidFill>
                  <a:srgbClr val="1F1F1F"/>
                </a:solidFill>
                <a:effectLst/>
                <a:latin typeface="Aptos" panose="020B0004020202020204" pitchFamily="34" charset="0"/>
              </a:rPr>
              <a:t>Improved forecasting accuracy compared to using individual models.</a:t>
            </a:r>
          </a:p>
          <a:p>
            <a:pPr marL="742950" lvl="1" indent="-285750" algn="l">
              <a:buFont typeface="Arial" panose="020B0604020202020204" pitchFamily="34" charset="0"/>
              <a:buChar char="•"/>
            </a:pPr>
            <a:r>
              <a:rPr lang="en-US" b="0" i="0" dirty="0">
                <a:solidFill>
                  <a:srgbClr val="1F1F1F"/>
                </a:solidFill>
                <a:effectLst/>
                <a:latin typeface="Aptos" panose="020B0004020202020204" pitchFamily="34" charset="0"/>
              </a:rPr>
              <a:t>More robust predictions by addressing limitations of each model.</a:t>
            </a:r>
          </a:p>
          <a:p>
            <a:pPr algn="l"/>
            <a:r>
              <a:rPr lang="en-US" b="1" i="0" dirty="0">
                <a:solidFill>
                  <a:schemeClr val="accent1"/>
                </a:solidFill>
                <a:effectLst/>
                <a:latin typeface="Aptos" panose="020B0004020202020204" pitchFamily="34" charset="0"/>
              </a:rPr>
              <a:t>Complexity</a:t>
            </a:r>
            <a:r>
              <a:rPr lang="en-US" b="1" i="0" dirty="0">
                <a:solidFill>
                  <a:srgbClr val="1F1F1F"/>
                </a:solidFill>
                <a:effectLst/>
                <a:latin typeface="Aptos" panose="020B0004020202020204" pitchFamily="34" charset="0"/>
              </a:rPr>
              <a:t>:</a:t>
            </a:r>
            <a:r>
              <a:rPr lang="en-US" b="0" i="0" dirty="0">
                <a:solidFill>
                  <a:srgbClr val="1F1F1F"/>
                </a:solidFill>
                <a:effectLst/>
                <a:latin typeface="Aptos" panose="020B0004020202020204" pitchFamily="34" charset="0"/>
              </a:rPr>
              <a:t> </a:t>
            </a:r>
          </a:p>
          <a:p>
            <a:pPr lvl="1">
              <a:buFont typeface="Arial" panose="020B0604020202020204" pitchFamily="34" charset="0"/>
              <a:buChar char="•"/>
            </a:pPr>
            <a:r>
              <a:rPr lang="en-US" b="0" i="0" dirty="0">
                <a:solidFill>
                  <a:srgbClr val="1F1F1F"/>
                </a:solidFill>
                <a:effectLst/>
                <a:latin typeface="Aptos" panose="020B0004020202020204" pitchFamily="34" charset="0"/>
              </a:rPr>
              <a:t>Increased complexity compared to individual models. Evaluate the trade-off between accuracy and ease of implementation.</a:t>
            </a:r>
          </a:p>
          <a:p>
            <a:endParaRPr lang="en-IN" dirty="0">
              <a:latin typeface="Aptos" panose="020B0004020202020204" pitchFamily="34" charset="0"/>
            </a:endParaRPr>
          </a:p>
        </p:txBody>
      </p:sp>
    </p:spTree>
    <p:extLst>
      <p:ext uri="{BB962C8B-B14F-4D97-AF65-F5344CB8AC3E}">
        <p14:creationId xmlns:p14="http://schemas.microsoft.com/office/powerpoint/2010/main" val="20508928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aph showing a line of a price&#10;&#10;Description automatically generated with medium confidence">
            <a:extLst>
              <a:ext uri="{FF2B5EF4-FFF2-40B4-BE49-F238E27FC236}">
                <a16:creationId xmlns:a16="http://schemas.microsoft.com/office/drawing/2014/main" id="{1CCCBA5F-24D4-FD1E-224B-66D02CDBD15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94518" y="1374685"/>
            <a:ext cx="7402963" cy="3458573"/>
          </a:xfrm>
          <a:prstGeom prst="rect">
            <a:avLst/>
          </a:prstGeom>
          <a:ln>
            <a:solidFill>
              <a:schemeClr val="bg1">
                <a:lumMod val="75000"/>
              </a:schemeClr>
            </a:solidFill>
          </a:ln>
        </p:spPr>
      </p:pic>
      <p:sp>
        <p:nvSpPr>
          <p:cNvPr id="4" name="Title 1">
            <a:extLst>
              <a:ext uri="{FF2B5EF4-FFF2-40B4-BE49-F238E27FC236}">
                <a16:creationId xmlns:a16="http://schemas.microsoft.com/office/drawing/2014/main" id="{D141FE67-50E3-7BE9-8C59-368EAFD7FCCF}"/>
              </a:ext>
            </a:extLst>
          </p:cNvPr>
          <p:cNvSpPr txBox="1">
            <a:spLocks/>
          </p:cNvSpPr>
          <p:nvPr/>
        </p:nvSpPr>
        <p:spPr>
          <a:xfrm>
            <a:off x="889000" y="532740"/>
            <a:ext cx="10488547" cy="1190912"/>
          </a:xfrm>
          <a:prstGeom prst="rect">
            <a:avLst/>
          </a:prstGeom>
        </p:spPr>
        <p:txBody>
          <a:bodyPr>
            <a:normAutofit/>
          </a:bodyPr>
          <a:lstStyle>
            <a:lvl1pPr algn="ctr" defTabSz="914400" rtl="0" eaLnBrk="1" latinLnBrk="0" hangingPunct="1">
              <a:lnSpc>
                <a:spcPct val="85000"/>
              </a:lnSpc>
              <a:spcBef>
                <a:spcPct val="0"/>
              </a:spcBef>
              <a:buNone/>
              <a:defRPr sz="4000" b="0" i="0" kern="1200" cap="none" spc="-150">
                <a:solidFill>
                  <a:schemeClr val="tx1"/>
                </a:solidFill>
                <a:effectLst/>
                <a:latin typeface="+mj-lt"/>
                <a:ea typeface="+mj-ea"/>
                <a:cs typeface="+mj-cs"/>
              </a:defRPr>
            </a:lvl1pPr>
          </a:lstStyle>
          <a:p>
            <a:r>
              <a:rPr lang="en-US" b="1" dirty="0">
                <a:solidFill>
                  <a:schemeClr val="tx2"/>
                </a:solidFill>
              </a:rPr>
              <a:t>Stock Price Forecast using Ensemble Model</a:t>
            </a:r>
            <a:endParaRPr lang="en-IN" b="1" dirty="0">
              <a:solidFill>
                <a:schemeClr val="tx2"/>
              </a:solidFill>
            </a:endParaRPr>
          </a:p>
        </p:txBody>
      </p:sp>
      <p:pic>
        <p:nvPicPr>
          <p:cNvPr id="6" name="Picture 5" descr="A black text on a white background&#10;&#10;Description automatically generated">
            <a:extLst>
              <a:ext uri="{FF2B5EF4-FFF2-40B4-BE49-F238E27FC236}">
                <a16:creationId xmlns:a16="http://schemas.microsoft.com/office/drawing/2014/main" id="{E9D2FD06-473B-11BA-E35B-E5463240F6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56612" y="4833258"/>
            <a:ext cx="3553321" cy="504895"/>
          </a:xfrm>
          <a:prstGeom prst="rect">
            <a:avLst/>
          </a:prstGeom>
          <a:ln>
            <a:solidFill>
              <a:schemeClr val="bg1">
                <a:lumMod val="75000"/>
              </a:schemeClr>
            </a:solidFill>
          </a:ln>
        </p:spPr>
      </p:pic>
    </p:spTree>
    <p:extLst>
      <p:ext uri="{BB962C8B-B14F-4D97-AF65-F5344CB8AC3E}">
        <p14:creationId xmlns:p14="http://schemas.microsoft.com/office/powerpoint/2010/main" val="13843645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FCBDDD-1A4D-E58B-5725-1A25C797E333}"/>
              </a:ext>
            </a:extLst>
          </p:cNvPr>
          <p:cNvSpPr>
            <a:spLocks noGrp="1"/>
          </p:cNvSpPr>
          <p:nvPr>
            <p:ph type="title"/>
          </p:nvPr>
        </p:nvSpPr>
        <p:spPr>
          <a:xfrm>
            <a:off x="777241" y="2352026"/>
            <a:ext cx="3779520" cy="1223298"/>
          </a:xfrm>
        </p:spPr>
        <p:txBody>
          <a:bodyPr/>
          <a:lstStyle/>
          <a:p>
            <a:r>
              <a:rPr lang="en-US" sz="4000" b="1" dirty="0">
                <a:latin typeface="Bell MT" panose="02020503060305020303" pitchFamily="18" charset="0"/>
              </a:rPr>
              <a:t>FUZZY TIME SERIES </a:t>
            </a:r>
            <a:endParaRPr lang="en-IN" sz="4000" b="1" dirty="0">
              <a:latin typeface="Bell MT" panose="02020503060305020303" pitchFamily="18" charset="0"/>
            </a:endParaRPr>
          </a:p>
        </p:txBody>
      </p:sp>
      <p:sp>
        <p:nvSpPr>
          <p:cNvPr id="3" name="Content Placeholder 2">
            <a:extLst>
              <a:ext uri="{FF2B5EF4-FFF2-40B4-BE49-F238E27FC236}">
                <a16:creationId xmlns:a16="http://schemas.microsoft.com/office/drawing/2014/main" id="{B1BA6B59-6404-298A-9658-23ACF7241C1B}"/>
              </a:ext>
            </a:extLst>
          </p:cNvPr>
          <p:cNvSpPr>
            <a:spLocks noGrp="1"/>
          </p:cNvSpPr>
          <p:nvPr>
            <p:ph idx="1"/>
          </p:nvPr>
        </p:nvSpPr>
        <p:spPr>
          <a:xfrm>
            <a:off x="5109983" y="802809"/>
            <a:ext cx="6929617" cy="5249940"/>
          </a:xfrm>
        </p:spPr>
        <p:txBody>
          <a:bodyPr>
            <a:noAutofit/>
          </a:bodyPr>
          <a:lstStyle/>
          <a:p>
            <a:r>
              <a:rPr lang="en-US" sz="1600" dirty="0">
                <a:latin typeface="Aptos" panose="020B0004020202020204" pitchFamily="34" charset="0"/>
              </a:rPr>
              <a:t>Address the limitations of traditional statistical models in capturing the inherent uncertainty and vagueness present in real-world time series data.</a:t>
            </a:r>
          </a:p>
          <a:p>
            <a:r>
              <a:rPr lang="en-US" sz="1600" dirty="0">
                <a:latin typeface="Aptos" panose="020B0004020202020204" pitchFamily="34" charset="0"/>
              </a:rPr>
              <a:t>Leverage fuzzy logic principles to represent time series data and relationships between data points using fuzzy sets and linguistic variables. </a:t>
            </a:r>
          </a:p>
          <a:p>
            <a:r>
              <a:rPr lang="en-US" sz="1600" dirty="0">
                <a:latin typeface="Aptos" panose="020B0004020202020204" pitchFamily="34" charset="0"/>
              </a:rPr>
              <a:t>Instead of precise numerical values, fuzzy sets represent varying degrees of membership in categories (e.g., "high," "medium," "low" sales volume). </a:t>
            </a:r>
          </a:p>
          <a:p>
            <a:r>
              <a:rPr lang="en-US" sz="1600" dirty="0">
                <a:latin typeface="Aptos" panose="020B0004020202020204" pitchFamily="34" charset="0"/>
              </a:rPr>
              <a:t>Fuzzy rules then govern the transitions between these fuzzy states.</a:t>
            </a:r>
          </a:p>
          <a:p>
            <a:pPr marL="0" indent="0">
              <a:buNone/>
            </a:pPr>
            <a:r>
              <a:rPr lang="en-US" sz="1600" b="1" dirty="0">
                <a:solidFill>
                  <a:schemeClr val="accent1"/>
                </a:solidFill>
                <a:latin typeface="Aptos" panose="020B0004020202020204" pitchFamily="34" charset="0"/>
              </a:rPr>
              <a:t>     Advantages</a:t>
            </a:r>
            <a:r>
              <a:rPr lang="en-US" sz="1600" dirty="0">
                <a:latin typeface="Aptos" panose="020B0004020202020204" pitchFamily="34" charset="0"/>
              </a:rPr>
              <a:t>:</a:t>
            </a:r>
          </a:p>
          <a:p>
            <a:r>
              <a:rPr lang="en-US" sz="1600" dirty="0">
                <a:latin typeface="Aptos" panose="020B0004020202020204" pitchFamily="34" charset="0"/>
              </a:rPr>
              <a:t>Incorporates Uncertainty</a:t>
            </a:r>
          </a:p>
          <a:p>
            <a:r>
              <a:rPr lang="en-US" sz="1600" dirty="0">
                <a:latin typeface="Aptos" panose="020B0004020202020204" pitchFamily="34" charset="0"/>
              </a:rPr>
              <a:t>Integrates Qualitative factors like sentiment analysis or expert opinions, into the forecasting process.</a:t>
            </a:r>
          </a:p>
          <a:p>
            <a:pPr marL="0" indent="0">
              <a:buNone/>
            </a:pPr>
            <a:r>
              <a:rPr lang="en-US" sz="1600" b="1" dirty="0">
                <a:solidFill>
                  <a:schemeClr val="accent1"/>
                </a:solidFill>
                <a:latin typeface="Aptos" panose="020B0004020202020204" pitchFamily="34" charset="0"/>
              </a:rPr>
              <a:t>      Challenges</a:t>
            </a:r>
            <a:r>
              <a:rPr lang="en-US" sz="1600" dirty="0">
                <a:latin typeface="Aptos" panose="020B0004020202020204" pitchFamily="34" charset="0"/>
              </a:rPr>
              <a:t>:</a:t>
            </a:r>
          </a:p>
          <a:p>
            <a:r>
              <a:rPr lang="en-US" sz="1600" dirty="0">
                <a:latin typeface="Aptos" panose="020B0004020202020204" pitchFamily="34" charset="0"/>
              </a:rPr>
              <a:t>Subjectivity in Design: Defining membership functions for fuzzy sets and establishing fuzzy rules can be subjective.</a:t>
            </a:r>
          </a:p>
          <a:p>
            <a:r>
              <a:rPr lang="en-US" sz="1600" dirty="0">
                <a:latin typeface="Aptos" panose="020B0004020202020204" pitchFamily="34" charset="0"/>
              </a:rPr>
              <a:t>Less Interpretable, making it difficult to understand the reasoning behind specific predictions.</a:t>
            </a:r>
          </a:p>
        </p:txBody>
      </p:sp>
      <p:sp>
        <p:nvSpPr>
          <p:cNvPr id="4" name="Text Placeholder 3">
            <a:extLst>
              <a:ext uri="{FF2B5EF4-FFF2-40B4-BE49-F238E27FC236}">
                <a16:creationId xmlns:a16="http://schemas.microsoft.com/office/drawing/2014/main" id="{508E5454-C57D-8F61-6B05-81AED1E02F2A}"/>
              </a:ext>
            </a:extLst>
          </p:cNvPr>
          <p:cNvSpPr>
            <a:spLocks noGrp="1"/>
          </p:cNvSpPr>
          <p:nvPr>
            <p:ph type="body" sz="half" idx="2"/>
          </p:nvPr>
        </p:nvSpPr>
        <p:spPr/>
        <p:txBody>
          <a:bodyPr/>
          <a:lstStyle/>
          <a:p>
            <a:endParaRPr lang="en-IN" dirty="0"/>
          </a:p>
        </p:txBody>
      </p:sp>
    </p:spTree>
    <p:extLst>
      <p:ext uri="{BB962C8B-B14F-4D97-AF65-F5344CB8AC3E}">
        <p14:creationId xmlns:p14="http://schemas.microsoft.com/office/powerpoint/2010/main" val="38561463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141FE67-50E3-7BE9-8C59-368EAFD7FCCF}"/>
              </a:ext>
            </a:extLst>
          </p:cNvPr>
          <p:cNvSpPr txBox="1">
            <a:spLocks/>
          </p:cNvSpPr>
          <p:nvPr/>
        </p:nvSpPr>
        <p:spPr>
          <a:xfrm>
            <a:off x="889000" y="532740"/>
            <a:ext cx="10488547" cy="1190912"/>
          </a:xfrm>
          <a:prstGeom prst="rect">
            <a:avLst/>
          </a:prstGeom>
        </p:spPr>
        <p:txBody>
          <a:bodyPr>
            <a:normAutofit/>
          </a:bodyPr>
          <a:lstStyle>
            <a:lvl1pPr algn="ctr" defTabSz="914400" rtl="0" eaLnBrk="1" latinLnBrk="0" hangingPunct="1">
              <a:lnSpc>
                <a:spcPct val="85000"/>
              </a:lnSpc>
              <a:spcBef>
                <a:spcPct val="0"/>
              </a:spcBef>
              <a:buNone/>
              <a:defRPr sz="4000" b="0" i="0" kern="1200" cap="none" spc="-150">
                <a:solidFill>
                  <a:schemeClr val="tx1"/>
                </a:solidFill>
                <a:effectLst/>
                <a:latin typeface="+mj-lt"/>
                <a:ea typeface="+mj-ea"/>
                <a:cs typeface="+mj-cs"/>
              </a:defRPr>
            </a:lvl1pPr>
          </a:lstStyle>
          <a:p>
            <a:r>
              <a:rPr lang="en-US" b="1" dirty="0">
                <a:solidFill>
                  <a:schemeClr val="tx2"/>
                </a:solidFill>
              </a:rPr>
              <a:t>Stock Price Forecast using Fuzzy Time Series Model</a:t>
            </a:r>
            <a:endParaRPr lang="en-IN" b="1" dirty="0">
              <a:solidFill>
                <a:schemeClr val="tx2"/>
              </a:solidFill>
            </a:endParaRPr>
          </a:p>
        </p:txBody>
      </p:sp>
      <p:pic>
        <p:nvPicPr>
          <p:cNvPr id="5" name="Picture 4" descr="A graph showing the price of a stock&#10;&#10;Description automatically generated">
            <a:extLst>
              <a:ext uri="{FF2B5EF4-FFF2-40B4-BE49-F238E27FC236}">
                <a16:creationId xmlns:a16="http://schemas.microsoft.com/office/drawing/2014/main" id="{62415E4B-40F7-A491-1952-DC1193D2E8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51602" y="1313174"/>
            <a:ext cx="6881084" cy="3821175"/>
          </a:xfrm>
          <a:prstGeom prst="rect">
            <a:avLst/>
          </a:prstGeom>
          <a:ln>
            <a:solidFill>
              <a:schemeClr val="bg1">
                <a:lumMod val="75000"/>
              </a:schemeClr>
            </a:solidFill>
          </a:ln>
        </p:spPr>
      </p:pic>
    </p:spTree>
    <p:extLst>
      <p:ext uri="{BB962C8B-B14F-4D97-AF65-F5344CB8AC3E}">
        <p14:creationId xmlns:p14="http://schemas.microsoft.com/office/powerpoint/2010/main" val="31966305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68" name="Group 167">
            <a:extLst>
              <a:ext uri="{FF2B5EF4-FFF2-40B4-BE49-F238E27FC236}">
                <a16:creationId xmlns:a16="http://schemas.microsoft.com/office/drawing/2014/main" id="{17C4610E-9C18-467B-BF10-BE6A974CC36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172" name="Freeform 5">
              <a:extLst>
                <a:ext uri="{FF2B5EF4-FFF2-40B4-BE49-F238E27FC236}">
                  <a16:creationId xmlns:a16="http://schemas.microsoft.com/office/drawing/2014/main" id="{296DF307-344E-4E9B-A7AA-8139E450D1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173" name="Freeform 6">
              <a:extLst>
                <a:ext uri="{FF2B5EF4-FFF2-40B4-BE49-F238E27FC236}">
                  <a16:creationId xmlns:a16="http://schemas.microsoft.com/office/drawing/2014/main" id="{E263CC2D-ACFB-4EB3-ADF9-CD82BC8422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174" name="Freeform 7">
              <a:extLst>
                <a:ext uri="{FF2B5EF4-FFF2-40B4-BE49-F238E27FC236}">
                  <a16:creationId xmlns:a16="http://schemas.microsoft.com/office/drawing/2014/main" id="{C5366E2F-9BA0-485A-B1CA-A5E6E2E379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175" name="Freeform 8">
              <a:extLst>
                <a:ext uri="{FF2B5EF4-FFF2-40B4-BE49-F238E27FC236}">
                  <a16:creationId xmlns:a16="http://schemas.microsoft.com/office/drawing/2014/main" id="{1803051E-7C26-4F53-8293-B4EAED4212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176" name="Freeform 9">
              <a:extLst>
                <a:ext uri="{FF2B5EF4-FFF2-40B4-BE49-F238E27FC236}">
                  <a16:creationId xmlns:a16="http://schemas.microsoft.com/office/drawing/2014/main" id="{D10888CD-E496-4116-9C45-CF4F17ADE6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177" name="Freeform 10">
              <a:extLst>
                <a:ext uri="{FF2B5EF4-FFF2-40B4-BE49-F238E27FC236}">
                  <a16:creationId xmlns:a16="http://schemas.microsoft.com/office/drawing/2014/main" id="{0A42DA8F-DA3D-43E9-A184-E0F6C133A1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178" name="Freeform 11">
              <a:extLst>
                <a:ext uri="{FF2B5EF4-FFF2-40B4-BE49-F238E27FC236}">
                  <a16:creationId xmlns:a16="http://schemas.microsoft.com/office/drawing/2014/main" id="{473EAD31-7AA3-49B7-ADD6-C13FF0F141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179" name="Freeform 12">
              <a:extLst>
                <a:ext uri="{FF2B5EF4-FFF2-40B4-BE49-F238E27FC236}">
                  <a16:creationId xmlns:a16="http://schemas.microsoft.com/office/drawing/2014/main" id="{2BBB7CDF-BA2E-451F-9201-CF2B6FEAEA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180" name="Freeform 13">
              <a:extLst>
                <a:ext uri="{FF2B5EF4-FFF2-40B4-BE49-F238E27FC236}">
                  <a16:creationId xmlns:a16="http://schemas.microsoft.com/office/drawing/2014/main" id="{84809EF2-CD0D-4BC3-ABC7-E7E312A1D7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181" name="Freeform 14">
              <a:extLst>
                <a:ext uri="{FF2B5EF4-FFF2-40B4-BE49-F238E27FC236}">
                  <a16:creationId xmlns:a16="http://schemas.microsoft.com/office/drawing/2014/main" id="{11D2D6C5-637B-4AFE-97F4-D4E48A6134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182" name="Freeform 15">
              <a:extLst>
                <a:ext uri="{FF2B5EF4-FFF2-40B4-BE49-F238E27FC236}">
                  <a16:creationId xmlns:a16="http://schemas.microsoft.com/office/drawing/2014/main" id="{F841B2C5-57F5-4FE6-B4D4-EBB3F30881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183" name="Freeform 16">
              <a:extLst>
                <a:ext uri="{FF2B5EF4-FFF2-40B4-BE49-F238E27FC236}">
                  <a16:creationId xmlns:a16="http://schemas.microsoft.com/office/drawing/2014/main" id="{B4822A39-2A52-4B2C-9319-BEFC526DB0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184" name="Freeform 17">
              <a:extLst>
                <a:ext uri="{FF2B5EF4-FFF2-40B4-BE49-F238E27FC236}">
                  <a16:creationId xmlns:a16="http://schemas.microsoft.com/office/drawing/2014/main" id="{4E469692-E783-4950-8DEC-3A1FD3978B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185" name="Freeform 18">
              <a:extLst>
                <a:ext uri="{FF2B5EF4-FFF2-40B4-BE49-F238E27FC236}">
                  <a16:creationId xmlns:a16="http://schemas.microsoft.com/office/drawing/2014/main" id="{012909CD-3254-41E5-B8BB-0F2D7CE0D8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186" name="Freeform 19">
              <a:extLst>
                <a:ext uri="{FF2B5EF4-FFF2-40B4-BE49-F238E27FC236}">
                  <a16:creationId xmlns:a16="http://schemas.microsoft.com/office/drawing/2014/main" id="{93E7648E-861E-4503-AEDC-56C4EC5072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187" name="Freeform 20">
              <a:extLst>
                <a:ext uri="{FF2B5EF4-FFF2-40B4-BE49-F238E27FC236}">
                  <a16:creationId xmlns:a16="http://schemas.microsoft.com/office/drawing/2014/main" id="{F9C72257-EBD0-4D1C-A32C-D846446872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188" name="Freeform 21">
              <a:extLst>
                <a:ext uri="{FF2B5EF4-FFF2-40B4-BE49-F238E27FC236}">
                  <a16:creationId xmlns:a16="http://schemas.microsoft.com/office/drawing/2014/main" id="{87BB2CBB-9C22-4E28-AB86-DC92AEE2DB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189" name="Freeform 22">
              <a:extLst>
                <a:ext uri="{FF2B5EF4-FFF2-40B4-BE49-F238E27FC236}">
                  <a16:creationId xmlns:a16="http://schemas.microsoft.com/office/drawing/2014/main" id="{F85B3053-8D9F-410A-80C2-7960DDEA6A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190" name="Freeform 23">
              <a:extLst>
                <a:ext uri="{FF2B5EF4-FFF2-40B4-BE49-F238E27FC236}">
                  <a16:creationId xmlns:a16="http://schemas.microsoft.com/office/drawing/2014/main" id="{E8FF5DA7-6E72-41F1-A54C-EAF440A274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IN"/>
            </a:p>
          </p:txBody>
        </p:sp>
      </p:grpSp>
      <p:grpSp>
        <p:nvGrpSpPr>
          <p:cNvPr id="169" name="Group 168">
            <a:extLst>
              <a:ext uri="{FF2B5EF4-FFF2-40B4-BE49-F238E27FC236}">
                <a16:creationId xmlns:a16="http://schemas.microsoft.com/office/drawing/2014/main" id="{A899734C-500F-4274-9854-8BFA14A1D7E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69293" y="1186483"/>
            <a:ext cx="8848345" cy="4477933"/>
            <a:chOff x="1669293" y="1186483"/>
            <a:chExt cx="8848345" cy="4477933"/>
          </a:xfrm>
        </p:grpSpPr>
        <p:sp>
          <p:nvSpPr>
            <p:cNvPr id="193" name="Rectangle 192">
              <a:extLst>
                <a:ext uri="{FF2B5EF4-FFF2-40B4-BE49-F238E27FC236}">
                  <a16:creationId xmlns:a16="http://schemas.microsoft.com/office/drawing/2014/main" id="{FF07BF51-2934-47AD-A415-7400882F14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042" y="1186483"/>
              <a:ext cx="8843596"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p:nvSpPr>
            <p:cNvPr id="194" name="Isosceles Triangle 193">
              <a:extLst>
                <a:ext uri="{FF2B5EF4-FFF2-40B4-BE49-F238E27FC236}">
                  <a16:creationId xmlns:a16="http://schemas.microsoft.com/office/drawing/2014/main" id="{DD6E3DF0-EDC0-458B-9C5B-911814F0A6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p:nvSpPr>
            <p:cNvPr id="195" name="Rectangle 194">
              <a:extLst>
                <a:ext uri="{FF2B5EF4-FFF2-40B4-BE49-F238E27FC236}">
                  <a16:creationId xmlns:a16="http://schemas.microsoft.com/office/drawing/2014/main" id="{5D0824B1-47C9-4504-99FB-CB15051979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69293" y="1991156"/>
              <a:ext cx="8845667"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grpSp>
      <p:sp useBgFill="1">
        <p:nvSpPr>
          <p:cNvPr id="170" name="Rectangle 169">
            <a:extLst>
              <a:ext uri="{FF2B5EF4-FFF2-40B4-BE49-F238E27FC236}">
                <a16:creationId xmlns:a16="http://schemas.microsoft.com/office/drawing/2014/main" id="{A4599737-1BC2-4A41-B5D8-BED9CDD21E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1" name="Group 190">
            <a:extLst>
              <a:ext uri="{FF2B5EF4-FFF2-40B4-BE49-F238E27FC236}">
                <a16:creationId xmlns:a16="http://schemas.microsoft.com/office/drawing/2014/main" id="{9469358F-6F6E-4272-91C4-E3FB377CBE8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200" name="Freeform 5">
              <a:extLst>
                <a:ext uri="{FF2B5EF4-FFF2-40B4-BE49-F238E27FC236}">
                  <a16:creationId xmlns:a16="http://schemas.microsoft.com/office/drawing/2014/main" id="{DC86D194-D116-4E86-B5AF-9DB4255ABD2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29674" y="1298404"/>
              <a:ext cx="9702800" cy="5573512"/>
            </a:xfrm>
            <a:custGeom>
              <a:avLst/>
              <a:gdLst>
                <a:gd name="T0" fmla="*/ 1752 w 2038"/>
                <a:gd name="T1" fmla="*/ 1169 h 1169"/>
                <a:gd name="T2" fmla="*/ 1487 w 2038"/>
                <a:gd name="T3" fmla="*/ 334 h 1169"/>
                <a:gd name="T4" fmla="*/ 860 w 2038"/>
                <a:gd name="T5" fmla="*/ 22 h 1169"/>
                <a:gd name="T6" fmla="*/ 199 w 2038"/>
                <a:gd name="T7" fmla="*/ 318 h 1169"/>
                <a:gd name="T8" fmla="*/ 399 w 2038"/>
                <a:gd name="T9" fmla="*/ 1165 h 1169"/>
              </a:gdLst>
              <a:ahLst/>
              <a:cxnLst>
                <a:cxn ang="0">
                  <a:pos x="T0" y="T1"/>
                </a:cxn>
                <a:cxn ang="0">
                  <a:pos x="T2" y="T3"/>
                </a:cxn>
                <a:cxn ang="0">
                  <a:pos x="T4" y="T5"/>
                </a:cxn>
                <a:cxn ang="0">
                  <a:pos x="T6" y="T7"/>
                </a:cxn>
                <a:cxn ang="0">
                  <a:pos x="T8" y="T9"/>
                </a:cxn>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1" name="Freeform 6">
              <a:extLst>
                <a:ext uri="{FF2B5EF4-FFF2-40B4-BE49-F238E27FC236}">
                  <a16:creationId xmlns:a16="http://schemas.microsoft.com/office/drawing/2014/main" id="{B177B20F-1F18-4062-BA6B-B46A850A41F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70451" y="2018236"/>
              <a:ext cx="7373938" cy="4848892"/>
            </a:xfrm>
            <a:custGeom>
              <a:avLst/>
              <a:gdLst>
                <a:gd name="T0" fmla="*/ 1025 w 1549"/>
                <a:gd name="T1" fmla="*/ 1016 h 1017"/>
                <a:gd name="T2" fmla="*/ 1443 w 1549"/>
                <a:gd name="T3" fmla="*/ 592 h 1017"/>
                <a:gd name="T4" fmla="*/ 782 w 1549"/>
                <a:gd name="T5" fmla="*/ 53 h 1017"/>
                <a:gd name="T6" fmla="*/ 150 w 1549"/>
                <a:gd name="T7" fmla="*/ 329 h 1017"/>
                <a:gd name="T8" fmla="*/ 477 w 1549"/>
                <a:gd name="T9" fmla="*/ 1017 h 1017"/>
              </a:gdLst>
              <a:ahLst/>
              <a:cxnLst>
                <a:cxn ang="0">
                  <a:pos x="T0" y="T1"/>
                </a:cxn>
                <a:cxn ang="0">
                  <a:pos x="T2" y="T3"/>
                </a:cxn>
                <a:cxn ang="0">
                  <a:pos x="T4" y="T5"/>
                </a:cxn>
                <a:cxn ang="0">
                  <a:pos x="T6" y="T7"/>
                </a:cxn>
                <a:cxn ang="0">
                  <a:pos x="T8" y="T9"/>
                </a:cxn>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2" name="Freeform 7">
              <a:extLst>
                <a:ext uri="{FF2B5EF4-FFF2-40B4-BE49-F238E27FC236}">
                  <a16:creationId xmlns:a16="http://schemas.microsoft.com/office/drawing/2014/main" id="{1BA7DE9C-2D3A-4351-8821-7A3DB9A9F32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51351" y="1788400"/>
              <a:ext cx="8035925" cy="5083516"/>
            </a:xfrm>
            <a:custGeom>
              <a:avLst/>
              <a:gdLst>
                <a:gd name="T0" fmla="*/ 1302 w 1688"/>
                <a:gd name="T1" fmla="*/ 1066 h 1066"/>
                <a:gd name="T2" fmla="*/ 1613 w 1688"/>
                <a:gd name="T3" fmla="*/ 850 h 1066"/>
                <a:gd name="T4" fmla="*/ 1517 w 1688"/>
                <a:gd name="T5" fmla="*/ 471 h 1066"/>
                <a:gd name="T6" fmla="*/ 798 w 1688"/>
                <a:gd name="T7" fmla="*/ 28 h 1066"/>
                <a:gd name="T8" fmla="*/ 181 w 1688"/>
                <a:gd name="T9" fmla="*/ 333 h 1066"/>
                <a:gd name="T10" fmla="*/ 420 w 1688"/>
                <a:gd name="T11" fmla="*/ 1066 h 1066"/>
              </a:gdLst>
              <a:ahLst/>
              <a:cxnLst>
                <a:cxn ang="0">
                  <a:pos x="T0" y="T1"/>
                </a:cxn>
                <a:cxn ang="0">
                  <a:pos x="T2" y="T3"/>
                </a:cxn>
                <a:cxn ang="0">
                  <a:pos x="T4" y="T5"/>
                </a:cxn>
                <a:cxn ang="0">
                  <a:pos x="T6" y="T7"/>
                </a:cxn>
                <a:cxn ang="0">
                  <a:pos x="T8" y="T9"/>
                </a:cxn>
                <a:cxn ang="0">
                  <a:pos x="T10" y="T11"/>
                </a:cxn>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3" name="Freeform 8">
              <a:extLst>
                <a:ext uri="{FF2B5EF4-FFF2-40B4-BE49-F238E27FC236}">
                  <a16:creationId xmlns:a16="http://schemas.microsoft.com/office/drawing/2014/main" id="{CFB2DDA5-91EF-4546-BB2F-5C5F4527B79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49842"/>
              <a:ext cx="10334625" cy="6322075"/>
            </a:xfrm>
            <a:custGeom>
              <a:avLst/>
              <a:gdLst>
                <a:gd name="T0" fmla="*/ 1873 w 2171"/>
                <a:gd name="T1" fmla="*/ 1326 h 1326"/>
                <a:gd name="T2" fmla="*/ 1609 w 2171"/>
                <a:gd name="T3" fmla="*/ 473 h 1326"/>
                <a:gd name="T4" fmla="*/ 880 w 2171"/>
                <a:gd name="T5" fmla="*/ 63 h 1326"/>
                <a:gd name="T6" fmla="*/ 0 w 2171"/>
                <a:gd name="T7" fmla="*/ 423 h 1326"/>
              </a:gdLst>
              <a:ahLst/>
              <a:cxnLst>
                <a:cxn ang="0">
                  <a:pos x="T0" y="T1"/>
                </a:cxn>
                <a:cxn ang="0">
                  <a:pos x="T2" y="T3"/>
                </a:cxn>
                <a:cxn ang="0">
                  <a:pos x="T4" y="T5"/>
                </a:cxn>
                <a:cxn ang="0">
                  <a:pos x="T6" y="T7"/>
                </a:cxn>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4" name="Freeform 9">
              <a:extLst>
                <a:ext uri="{FF2B5EF4-FFF2-40B4-BE49-F238E27FC236}">
                  <a16:creationId xmlns:a16="http://schemas.microsoft.com/office/drawing/2014/main" id="{4DC62585-825D-444C-BD77-26BAA0A6D62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701" y="6186246"/>
              <a:ext cx="504825" cy="681527"/>
            </a:xfrm>
            <a:custGeom>
              <a:avLst/>
              <a:gdLst>
                <a:gd name="T0" fmla="*/ 0 w 106"/>
                <a:gd name="T1" fmla="*/ 0 h 143"/>
                <a:gd name="T2" fmla="*/ 106 w 106"/>
                <a:gd name="T3" fmla="*/ 143 h 143"/>
              </a:gdLst>
              <a:ahLst/>
              <a:cxnLst>
                <a:cxn ang="0">
                  <a:pos x="T0" y="T1"/>
                </a:cxn>
                <a:cxn ang="0">
                  <a:pos x="T2" y="T3"/>
                </a:cxn>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5" name="Freeform 10">
              <a:extLst>
                <a:ext uri="{FF2B5EF4-FFF2-40B4-BE49-F238E27FC236}">
                  <a16:creationId xmlns:a16="http://schemas.microsoft.com/office/drawing/2014/main" id="{4F8A0ADE-B489-46C7-A878-6549757068D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1881"/>
              <a:ext cx="11091863" cy="6923796"/>
            </a:xfrm>
            <a:custGeom>
              <a:avLst/>
              <a:gdLst>
                <a:gd name="T0" fmla="*/ 2046 w 2330"/>
                <a:gd name="T1" fmla="*/ 1452 h 1452"/>
                <a:gd name="T2" fmla="*/ 1813 w 2330"/>
                <a:gd name="T3" fmla="*/ 601 h 1452"/>
                <a:gd name="T4" fmla="*/ 956 w 2330"/>
                <a:gd name="T5" fmla="*/ 97 h 1452"/>
                <a:gd name="T6" fmla="*/ 0 w 2330"/>
                <a:gd name="T7" fmla="*/ 366 h 1452"/>
              </a:gdLst>
              <a:ahLst/>
              <a:cxnLst>
                <a:cxn ang="0">
                  <a:pos x="T0" y="T1"/>
                </a:cxn>
                <a:cxn ang="0">
                  <a:pos x="T2" y="T3"/>
                </a:cxn>
                <a:cxn ang="0">
                  <a:pos x="T4" y="T5"/>
                </a:cxn>
                <a:cxn ang="0">
                  <a:pos x="T6" y="T7"/>
                </a:cxn>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6" name="Freeform 11">
              <a:extLst>
                <a:ext uri="{FF2B5EF4-FFF2-40B4-BE49-F238E27FC236}">
                  <a16:creationId xmlns:a16="http://schemas.microsoft.com/office/drawing/2014/main" id="{26CA9BDF-6F1B-4313-A0B5-98F92F152EC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426601" y="5579"/>
              <a:ext cx="5788025" cy="6847184"/>
            </a:xfrm>
            <a:custGeom>
              <a:avLst/>
              <a:gdLst>
                <a:gd name="T0" fmla="*/ 1094 w 1216"/>
                <a:gd name="T1" fmla="*/ 1436 h 1436"/>
                <a:gd name="T2" fmla="*/ 709 w 1216"/>
                <a:gd name="T3" fmla="*/ 551 h 1436"/>
                <a:gd name="T4" fmla="*/ 0 w 1216"/>
                <a:gd name="T5" fmla="*/ 0 h 1436"/>
              </a:gdLst>
              <a:ahLst/>
              <a:cxnLst>
                <a:cxn ang="0">
                  <a:pos x="T0" y="T1"/>
                </a:cxn>
                <a:cxn ang="0">
                  <a:pos x="T2" y="T3"/>
                </a:cxn>
                <a:cxn ang="0">
                  <a:pos x="T4" y="T5"/>
                </a:cxn>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7" name="Freeform 12">
              <a:extLst>
                <a:ext uri="{FF2B5EF4-FFF2-40B4-BE49-F238E27FC236}">
                  <a16:creationId xmlns:a16="http://schemas.microsoft.com/office/drawing/2014/main" id="{A6AD0CD2-B9F9-4A5B-A26D-03B208FB956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579"/>
              <a:ext cx="1057275" cy="614491"/>
            </a:xfrm>
            <a:custGeom>
              <a:avLst/>
              <a:gdLst>
                <a:gd name="T0" fmla="*/ 222 w 222"/>
                <a:gd name="T1" fmla="*/ 0 h 129"/>
                <a:gd name="T2" fmla="*/ 0 w 222"/>
                <a:gd name="T3" fmla="*/ 129 h 129"/>
              </a:gdLst>
              <a:ahLst/>
              <a:cxnLst>
                <a:cxn ang="0">
                  <a:pos x="T0" y="T1"/>
                </a:cxn>
                <a:cxn ang="0">
                  <a:pos x="T2" y="T3"/>
                </a:cxn>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8" name="Freeform 13">
              <a:extLst>
                <a:ext uri="{FF2B5EF4-FFF2-40B4-BE49-F238E27FC236}">
                  <a16:creationId xmlns:a16="http://schemas.microsoft.com/office/drawing/2014/main" id="{29BB320E-314B-4A0F-A2BD-3DE10EC191A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21889" y="5579"/>
              <a:ext cx="5588000" cy="6866337"/>
            </a:xfrm>
            <a:custGeom>
              <a:avLst/>
              <a:gdLst>
                <a:gd name="T0" fmla="*/ 1067 w 1174"/>
                <a:gd name="T1" fmla="*/ 1440 h 1440"/>
                <a:gd name="T2" fmla="*/ 698 w 1174"/>
                <a:gd name="T3" fmla="*/ 577 h 1440"/>
                <a:gd name="T4" fmla="*/ 0 w 1174"/>
                <a:gd name="T5" fmla="*/ 0 h 1440"/>
              </a:gdLst>
              <a:ahLst/>
              <a:cxnLst>
                <a:cxn ang="0">
                  <a:pos x="T0" y="T1"/>
                </a:cxn>
                <a:cxn ang="0">
                  <a:pos x="T2" y="T3"/>
                </a:cxn>
                <a:cxn ang="0">
                  <a:pos x="T4" y="T5"/>
                </a:cxn>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9" name="Freeform 14">
              <a:extLst>
                <a:ext uri="{FF2B5EF4-FFF2-40B4-BE49-F238E27FC236}">
                  <a16:creationId xmlns:a16="http://schemas.microsoft.com/office/drawing/2014/main" id="{E55F262F-4D7C-41D5-B700-86790E30317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701" y="790"/>
              <a:ext cx="595313" cy="352734"/>
            </a:xfrm>
            <a:custGeom>
              <a:avLst/>
              <a:gdLst>
                <a:gd name="T0" fmla="*/ 125 w 125"/>
                <a:gd name="T1" fmla="*/ 0 h 74"/>
                <a:gd name="T2" fmla="*/ 0 w 125"/>
                <a:gd name="T3" fmla="*/ 74 h 74"/>
              </a:gdLst>
              <a:ahLst/>
              <a:cxnLst>
                <a:cxn ang="0">
                  <a:pos x="T0" y="T1"/>
                </a:cxn>
                <a:cxn ang="0">
                  <a:pos x="T2" y="T3"/>
                </a:cxn>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0" name="Freeform 15">
              <a:extLst>
                <a:ext uri="{FF2B5EF4-FFF2-40B4-BE49-F238E27FC236}">
                  <a16:creationId xmlns:a16="http://schemas.microsoft.com/office/drawing/2014/main" id="{73F3748E-0941-481E-A1CE-ABEFED255A9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012389" y="5579"/>
              <a:ext cx="5497513" cy="6866337"/>
            </a:xfrm>
            <a:custGeom>
              <a:avLst/>
              <a:gdLst>
                <a:gd name="T0" fmla="*/ 1056 w 1155"/>
                <a:gd name="T1" fmla="*/ 1440 h 1440"/>
                <a:gd name="T2" fmla="*/ 686 w 1155"/>
                <a:gd name="T3" fmla="*/ 580 h 1440"/>
                <a:gd name="T4" fmla="*/ 0 w 1155"/>
                <a:gd name="T5" fmla="*/ 0 h 1440"/>
              </a:gdLst>
              <a:ahLst/>
              <a:cxnLst>
                <a:cxn ang="0">
                  <a:pos x="T0" y="T1"/>
                </a:cxn>
                <a:cxn ang="0">
                  <a:pos x="T2" y="T3"/>
                </a:cxn>
                <a:cxn ang="0">
                  <a:pos x="T4" y="T5"/>
                </a:cxn>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1" name="Freeform 16">
              <a:extLst>
                <a:ext uri="{FF2B5EF4-FFF2-40B4-BE49-F238E27FC236}">
                  <a16:creationId xmlns:a16="http://schemas.microsoft.com/office/drawing/2014/main" id="{C4F4DB92-D141-4EBF-A909-69C62DBA3D8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579"/>
              <a:ext cx="357188" cy="213875"/>
            </a:xfrm>
            <a:custGeom>
              <a:avLst/>
              <a:gdLst>
                <a:gd name="T0" fmla="*/ 75 w 75"/>
                <a:gd name="T1" fmla="*/ 0 h 45"/>
                <a:gd name="T2" fmla="*/ 0 w 75"/>
                <a:gd name="T3" fmla="*/ 45 h 45"/>
              </a:gdLst>
              <a:ahLst/>
              <a:cxnLst>
                <a:cxn ang="0">
                  <a:pos x="T0" y="T1"/>
                </a:cxn>
                <a:cxn ang="0">
                  <a:pos x="T2" y="T3"/>
                </a:cxn>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2" name="Freeform 17">
              <a:extLst>
                <a:ext uri="{FF2B5EF4-FFF2-40B4-BE49-F238E27FC236}">
                  <a16:creationId xmlns:a16="http://schemas.microsoft.com/office/drawing/2014/main" id="{77D2441C-2CA1-40FF-B1EE-2CC8CC7F1E1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210826" y="790"/>
              <a:ext cx="5522913" cy="6871126"/>
            </a:xfrm>
            <a:custGeom>
              <a:avLst/>
              <a:gdLst>
                <a:gd name="T0" fmla="*/ 1053 w 1160"/>
                <a:gd name="T1" fmla="*/ 1441 h 1441"/>
                <a:gd name="T2" fmla="*/ 705 w 1160"/>
                <a:gd name="T3" fmla="*/ 599 h 1441"/>
                <a:gd name="T4" fmla="*/ 0 w 1160"/>
                <a:gd name="T5" fmla="*/ 0 h 1441"/>
              </a:gdLst>
              <a:ahLst/>
              <a:cxnLst>
                <a:cxn ang="0">
                  <a:pos x="T0" y="T1"/>
                </a:cxn>
                <a:cxn ang="0">
                  <a:pos x="T2" y="T3"/>
                </a:cxn>
                <a:cxn ang="0">
                  <a:pos x="T4" y="T5"/>
                </a:cxn>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3" name="Freeform 18">
              <a:extLst>
                <a:ext uri="{FF2B5EF4-FFF2-40B4-BE49-F238E27FC236}">
                  <a16:creationId xmlns:a16="http://schemas.microsoft.com/office/drawing/2014/main" id="{8A387B8E-EF05-40BD-8328-54411D49D20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63239" y="5579"/>
              <a:ext cx="5413375" cy="6866337"/>
            </a:xfrm>
            <a:custGeom>
              <a:avLst/>
              <a:gdLst>
                <a:gd name="T0" fmla="*/ 1040 w 1137"/>
                <a:gd name="T1" fmla="*/ 1440 h 1440"/>
                <a:gd name="T2" fmla="*/ 698 w 1137"/>
                <a:gd name="T3" fmla="*/ 611 h 1440"/>
                <a:gd name="T4" fmla="*/ 0 w 1137"/>
                <a:gd name="T5" fmla="*/ 0 h 1440"/>
              </a:gdLst>
              <a:ahLst/>
              <a:cxnLst>
                <a:cxn ang="0">
                  <a:pos x="T0" y="T1"/>
                </a:cxn>
                <a:cxn ang="0">
                  <a:pos x="T2" y="T3"/>
                </a:cxn>
                <a:cxn ang="0">
                  <a:pos x="T4" y="T5"/>
                </a:cxn>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4" name="Freeform 19">
              <a:extLst>
                <a:ext uri="{FF2B5EF4-FFF2-40B4-BE49-F238E27FC236}">
                  <a16:creationId xmlns:a16="http://schemas.microsoft.com/office/drawing/2014/main" id="{1B0644B9-B5C9-498F-87E4-B93C4519989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877576" y="5579"/>
              <a:ext cx="5037138" cy="6861550"/>
            </a:xfrm>
            <a:custGeom>
              <a:avLst/>
              <a:gdLst>
                <a:gd name="T0" fmla="*/ 1011 w 1058"/>
                <a:gd name="T1" fmla="*/ 1439 h 1439"/>
                <a:gd name="T2" fmla="*/ 648 w 1058"/>
                <a:gd name="T3" fmla="*/ 617 h 1439"/>
                <a:gd name="T4" fmla="*/ 0 w 1058"/>
                <a:gd name="T5" fmla="*/ 0 h 1439"/>
              </a:gdLst>
              <a:ahLst/>
              <a:cxnLst>
                <a:cxn ang="0">
                  <a:pos x="T0" y="T1"/>
                </a:cxn>
                <a:cxn ang="0">
                  <a:pos x="T2" y="T3"/>
                </a:cxn>
                <a:cxn ang="0">
                  <a:pos x="T4" y="T5"/>
                </a:cxn>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5" name="Freeform 20">
              <a:extLst>
                <a:ext uri="{FF2B5EF4-FFF2-40B4-BE49-F238E27FC236}">
                  <a16:creationId xmlns:a16="http://schemas.microsoft.com/office/drawing/2014/main" id="{E91C42D4-A5BD-4A2A-A8B4-D941824A861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768289" y="5579"/>
              <a:ext cx="3417888" cy="2742066"/>
            </a:xfrm>
            <a:custGeom>
              <a:avLst/>
              <a:gdLst>
                <a:gd name="T0" fmla="*/ 718 w 718"/>
                <a:gd name="T1" fmla="*/ 575 h 575"/>
                <a:gd name="T2" fmla="*/ 0 w 718"/>
                <a:gd name="T3" fmla="*/ 0 h 575"/>
              </a:gdLst>
              <a:ahLst/>
              <a:cxnLst>
                <a:cxn ang="0">
                  <a:pos x="T0" y="T1"/>
                </a:cxn>
                <a:cxn ang="0">
                  <a:pos x="T2" y="T3"/>
                </a:cxn>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6" name="Freeform 21">
              <a:extLst>
                <a:ext uri="{FF2B5EF4-FFF2-40B4-BE49-F238E27FC236}">
                  <a16:creationId xmlns:a16="http://schemas.microsoft.com/office/drawing/2014/main" id="{2CA9DBF9-7824-4140-AA97-443CB5332C6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235014" y="10367"/>
              <a:ext cx="2951163" cy="2555325"/>
            </a:xfrm>
            <a:custGeom>
              <a:avLst/>
              <a:gdLst>
                <a:gd name="T0" fmla="*/ 620 w 620"/>
                <a:gd name="T1" fmla="*/ 536 h 536"/>
                <a:gd name="T2" fmla="*/ 0 w 620"/>
                <a:gd name="T3" fmla="*/ 0 h 536"/>
              </a:gdLst>
              <a:ahLst/>
              <a:cxnLst>
                <a:cxn ang="0">
                  <a:pos x="T0" y="T1"/>
                </a:cxn>
                <a:cxn ang="0">
                  <a:pos x="T2" y="T3"/>
                </a:cxn>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7" name="Freeform 22">
              <a:extLst>
                <a:ext uri="{FF2B5EF4-FFF2-40B4-BE49-F238E27FC236}">
                  <a16:creationId xmlns:a16="http://schemas.microsoft.com/office/drawing/2014/main" id="{428C5D77-33D6-4D76-97BE-22717C8F93E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20826" y="5579"/>
              <a:ext cx="2165350" cy="1358265"/>
            </a:xfrm>
            <a:custGeom>
              <a:avLst/>
              <a:gdLst>
                <a:gd name="T0" fmla="*/ 0 w 455"/>
                <a:gd name="T1" fmla="*/ 0 h 285"/>
                <a:gd name="T2" fmla="*/ 455 w 455"/>
                <a:gd name="T3" fmla="*/ 285 h 285"/>
              </a:gdLst>
              <a:ahLst/>
              <a:cxnLst>
                <a:cxn ang="0">
                  <a:pos x="T0" y="T1"/>
                </a:cxn>
                <a:cxn ang="0">
                  <a:pos x="T2" y="T3"/>
                </a:cxn>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8" name="Freeform 23">
              <a:extLst>
                <a:ext uri="{FF2B5EF4-FFF2-40B4-BE49-F238E27FC236}">
                  <a16:creationId xmlns:a16="http://schemas.microsoft.com/office/drawing/2014/main" id="{0B2B7940-2D7C-4930-8570-CCF28F23A17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90826" y="5579"/>
              <a:ext cx="895350" cy="534687"/>
            </a:xfrm>
            <a:custGeom>
              <a:avLst/>
              <a:gdLst>
                <a:gd name="T0" fmla="*/ 0 w 188"/>
                <a:gd name="T1" fmla="*/ 0 h 112"/>
                <a:gd name="T2" fmla="*/ 188 w 188"/>
                <a:gd name="T3" fmla="*/ 112 h 112"/>
              </a:gdLst>
              <a:ahLst/>
              <a:cxnLst>
                <a:cxn ang="0">
                  <a:pos x="T0" y="T1"/>
                </a:cxn>
                <a:cxn ang="0">
                  <a:pos x="T2" y="T3"/>
                </a:cxn>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196" name="Rectangle 195">
            <a:extLst>
              <a:ext uri="{FF2B5EF4-FFF2-40B4-BE49-F238E27FC236}">
                <a16:creationId xmlns:a16="http://schemas.microsoft.com/office/drawing/2014/main" id="{4BDC1B9E-51DA-4997-B03F-C8FD8928EE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680" y="-6706"/>
            <a:ext cx="4066551" cy="6871125"/>
          </a:xfrm>
          <a:prstGeom prst="rect">
            <a:avLst/>
          </a:prstGeom>
          <a:solidFill>
            <a:schemeClr val="bg1"/>
          </a:solidFill>
          <a:ln w="9525">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0" name="Graphic 109" descr="Statistics">
            <a:extLst>
              <a:ext uri="{FF2B5EF4-FFF2-40B4-BE49-F238E27FC236}">
                <a16:creationId xmlns:a16="http://schemas.microsoft.com/office/drawing/2014/main" id="{0E5A355D-7412-7990-23B9-B866FEC9CC5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24801" y="1723005"/>
            <a:ext cx="3415061" cy="3415061"/>
          </a:xfrm>
          <a:prstGeom prst="rect">
            <a:avLst/>
          </a:prstGeom>
          <a:ln w="9525">
            <a:noFill/>
          </a:ln>
        </p:spPr>
      </p:pic>
      <p:grpSp>
        <p:nvGrpSpPr>
          <p:cNvPr id="222" name="Group 221">
            <a:extLst>
              <a:ext uri="{FF2B5EF4-FFF2-40B4-BE49-F238E27FC236}">
                <a16:creationId xmlns:a16="http://schemas.microsoft.com/office/drawing/2014/main" id="{2E711C58-5790-4050-B396-3FECCD05571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870925" y="1186483"/>
            <a:ext cx="6509954" cy="4477933"/>
            <a:chOff x="807084" y="1186483"/>
            <a:chExt cx="6509954" cy="4477933"/>
          </a:xfrm>
        </p:grpSpPr>
        <p:sp>
          <p:nvSpPr>
            <p:cNvPr id="223" name="Rectangle 222">
              <a:extLst>
                <a:ext uri="{FF2B5EF4-FFF2-40B4-BE49-F238E27FC236}">
                  <a16:creationId xmlns:a16="http://schemas.microsoft.com/office/drawing/2014/main" id="{18277250-174A-412E-BCDE-83CDD5BE12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7846" y="1186483"/>
              <a:ext cx="6508430"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 name="Isosceles Triangle 39">
              <a:extLst>
                <a:ext uri="{FF2B5EF4-FFF2-40B4-BE49-F238E27FC236}">
                  <a16:creationId xmlns:a16="http://schemas.microsoft.com/office/drawing/2014/main" id="{CDCF9792-8B15-45F1-B003-1D35B362FC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3858445"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5" name="Rectangle 224">
              <a:extLst>
                <a:ext uri="{FF2B5EF4-FFF2-40B4-BE49-F238E27FC236}">
                  <a16:creationId xmlns:a16="http://schemas.microsoft.com/office/drawing/2014/main" id="{45E49C80-5AB4-4325-A287-9A141C4E14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7084" y="1991156"/>
              <a:ext cx="6509954"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0C1127BA-1F50-A6C1-69EB-4F84AEB9E041}"/>
              </a:ext>
            </a:extLst>
          </p:cNvPr>
          <p:cNvSpPr>
            <a:spLocks noGrp="1"/>
          </p:cNvSpPr>
          <p:nvPr>
            <p:ph type="title"/>
          </p:nvPr>
        </p:nvSpPr>
        <p:spPr>
          <a:xfrm>
            <a:off x="4944071" y="1293425"/>
            <a:ext cx="6337231" cy="535363"/>
          </a:xfrm>
        </p:spPr>
        <p:txBody>
          <a:bodyPr vert="horz" lIns="228600" tIns="228600" rIns="228600" bIns="0" rtlCol="0" anchor="b">
            <a:normAutofit fontScale="90000"/>
          </a:bodyPr>
          <a:lstStyle/>
          <a:p>
            <a:pPr>
              <a:lnSpc>
                <a:spcPct val="80000"/>
              </a:lnSpc>
            </a:pPr>
            <a:r>
              <a:rPr lang="en-US" sz="4000" b="1" dirty="0">
                <a:latin typeface="Bell MT" panose="02020503060305020303" pitchFamily="18" charset="0"/>
              </a:rPr>
              <a:t>Results</a:t>
            </a:r>
          </a:p>
        </p:txBody>
      </p:sp>
      <p:sp>
        <p:nvSpPr>
          <p:cNvPr id="3" name="Text Placeholder 2">
            <a:extLst>
              <a:ext uri="{FF2B5EF4-FFF2-40B4-BE49-F238E27FC236}">
                <a16:creationId xmlns:a16="http://schemas.microsoft.com/office/drawing/2014/main" id="{859FBA3F-9E81-7044-E2B9-F9616E278BEF}"/>
              </a:ext>
            </a:extLst>
          </p:cNvPr>
          <p:cNvSpPr>
            <a:spLocks noGrp="1"/>
          </p:cNvSpPr>
          <p:nvPr>
            <p:ph type="body" idx="1"/>
          </p:nvPr>
        </p:nvSpPr>
        <p:spPr>
          <a:xfrm>
            <a:off x="5176192" y="2175079"/>
            <a:ext cx="5917369" cy="2035849"/>
          </a:xfrm>
        </p:spPr>
        <p:txBody>
          <a:bodyPr vert="horz" lIns="91440" tIns="0" rIns="91440" bIns="45720" rtlCol="0">
            <a:noAutofit/>
          </a:bodyPr>
          <a:lstStyle/>
          <a:p>
            <a:pPr marL="285750" indent="-285750" algn="just">
              <a:buClr>
                <a:schemeClr val="bg1"/>
              </a:buClr>
              <a:buFont typeface="Wingdings" panose="05000000000000000000" pitchFamily="2" charset="2"/>
              <a:buChar char="§"/>
            </a:pPr>
            <a:r>
              <a:rPr lang="en-US" sz="1600" dirty="0"/>
              <a:t>The SARIMA model demonstrated the highest accuracy among all tested models, achieving the lowest RMSE scores. This model effectively captured both seasonal trends and non-seasonal fluctuations in Apple Inc.'s stock price data.</a:t>
            </a:r>
          </a:p>
          <a:p>
            <a:pPr marL="285750" indent="-285750" algn="just">
              <a:buClr>
                <a:schemeClr val="bg1"/>
              </a:buClr>
              <a:buFont typeface="Wingdings" panose="05000000000000000000" pitchFamily="2" charset="2"/>
              <a:buChar char="§"/>
            </a:pPr>
            <a:r>
              <a:rPr lang="en-US" sz="1600" dirty="0"/>
              <a:t>While the LSTM model adeptly handled long-term dependencies and the Fuzzy Time Series model managed the uncertainty in the data, neither outperformed SARIMA in terms of overall precision in forecasting.</a:t>
            </a:r>
          </a:p>
        </p:txBody>
      </p:sp>
    </p:spTree>
    <p:extLst>
      <p:ext uri="{BB962C8B-B14F-4D97-AF65-F5344CB8AC3E}">
        <p14:creationId xmlns:p14="http://schemas.microsoft.com/office/powerpoint/2010/main" val="33735900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15E1AC81-83F2-45A8-9054-15570F4E255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9" name="Freeform 5">
              <a:extLst>
                <a:ext uri="{FF2B5EF4-FFF2-40B4-BE49-F238E27FC236}">
                  <a16:creationId xmlns:a16="http://schemas.microsoft.com/office/drawing/2014/main" id="{B15AA7C5-9BFE-4B90-A119-467AFACE9E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10" name="Freeform 6">
              <a:extLst>
                <a:ext uri="{FF2B5EF4-FFF2-40B4-BE49-F238E27FC236}">
                  <a16:creationId xmlns:a16="http://schemas.microsoft.com/office/drawing/2014/main" id="{944AB87D-35AF-4719-9940-5822E77023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11" name="Freeform 7">
              <a:extLst>
                <a:ext uri="{FF2B5EF4-FFF2-40B4-BE49-F238E27FC236}">
                  <a16:creationId xmlns:a16="http://schemas.microsoft.com/office/drawing/2014/main" id="{E8B33BE3-7890-4628-9322-7EFBA3375B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12" name="Freeform 8">
              <a:extLst>
                <a:ext uri="{FF2B5EF4-FFF2-40B4-BE49-F238E27FC236}">
                  <a16:creationId xmlns:a16="http://schemas.microsoft.com/office/drawing/2014/main" id="{01AD3ECF-519E-45E2-99DA-F5C1B50715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13" name="Freeform 9">
              <a:extLst>
                <a:ext uri="{FF2B5EF4-FFF2-40B4-BE49-F238E27FC236}">
                  <a16:creationId xmlns:a16="http://schemas.microsoft.com/office/drawing/2014/main" id="{C050E700-0FF1-4D25-B54C-84BA04FCDC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14" name="Freeform 10">
              <a:extLst>
                <a:ext uri="{FF2B5EF4-FFF2-40B4-BE49-F238E27FC236}">
                  <a16:creationId xmlns:a16="http://schemas.microsoft.com/office/drawing/2014/main" id="{720D9C11-F5C9-41B0-B2F2-EE20BC3D0C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15" name="Freeform 11">
              <a:extLst>
                <a:ext uri="{FF2B5EF4-FFF2-40B4-BE49-F238E27FC236}">
                  <a16:creationId xmlns:a16="http://schemas.microsoft.com/office/drawing/2014/main" id="{623A9DA0-857E-4CDE-80EA-F30F1CE55C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16" name="Freeform 12">
              <a:extLst>
                <a:ext uri="{FF2B5EF4-FFF2-40B4-BE49-F238E27FC236}">
                  <a16:creationId xmlns:a16="http://schemas.microsoft.com/office/drawing/2014/main" id="{C48B8F4C-2C83-46F6-AFCD-58166AEB18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17" name="Freeform 13">
              <a:extLst>
                <a:ext uri="{FF2B5EF4-FFF2-40B4-BE49-F238E27FC236}">
                  <a16:creationId xmlns:a16="http://schemas.microsoft.com/office/drawing/2014/main" id="{234C3795-C44D-41A7-A8F6-891387A668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18" name="Freeform 14">
              <a:extLst>
                <a:ext uri="{FF2B5EF4-FFF2-40B4-BE49-F238E27FC236}">
                  <a16:creationId xmlns:a16="http://schemas.microsoft.com/office/drawing/2014/main" id="{91CC36F4-5DFA-4954-B354-97B180E98F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19" name="Freeform 15">
              <a:extLst>
                <a:ext uri="{FF2B5EF4-FFF2-40B4-BE49-F238E27FC236}">
                  <a16:creationId xmlns:a16="http://schemas.microsoft.com/office/drawing/2014/main" id="{7087A08E-C024-457D-8F99-1F340CED61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20" name="Freeform 16">
              <a:extLst>
                <a:ext uri="{FF2B5EF4-FFF2-40B4-BE49-F238E27FC236}">
                  <a16:creationId xmlns:a16="http://schemas.microsoft.com/office/drawing/2014/main" id="{61CFBC61-7F57-45D7-860E-BF51B0EDA5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21" name="Freeform 17">
              <a:extLst>
                <a:ext uri="{FF2B5EF4-FFF2-40B4-BE49-F238E27FC236}">
                  <a16:creationId xmlns:a16="http://schemas.microsoft.com/office/drawing/2014/main" id="{2591C3DB-4880-431E-BC3D-37F1378AC5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22" name="Freeform 18">
              <a:extLst>
                <a:ext uri="{FF2B5EF4-FFF2-40B4-BE49-F238E27FC236}">
                  <a16:creationId xmlns:a16="http://schemas.microsoft.com/office/drawing/2014/main" id="{79557EFE-4199-4E24-8A13-1B9CC1715A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23" name="Freeform 19">
              <a:extLst>
                <a:ext uri="{FF2B5EF4-FFF2-40B4-BE49-F238E27FC236}">
                  <a16:creationId xmlns:a16="http://schemas.microsoft.com/office/drawing/2014/main" id="{0B965615-6052-4907-A136-9CAD14604C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24" name="Freeform 20">
              <a:extLst>
                <a:ext uri="{FF2B5EF4-FFF2-40B4-BE49-F238E27FC236}">
                  <a16:creationId xmlns:a16="http://schemas.microsoft.com/office/drawing/2014/main" id="{F788FFC4-205D-47C1-91E7-DD1A52E0AF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25" name="Freeform 21">
              <a:extLst>
                <a:ext uri="{FF2B5EF4-FFF2-40B4-BE49-F238E27FC236}">
                  <a16:creationId xmlns:a16="http://schemas.microsoft.com/office/drawing/2014/main" id="{462FADD6-C927-46ED-A6E6-273B35C2F1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26" name="Freeform 22">
              <a:extLst>
                <a:ext uri="{FF2B5EF4-FFF2-40B4-BE49-F238E27FC236}">
                  <a16:creationId xmlns:a16="http://schemas.microsoft.com/office/drawing/2014/main" id="{AF64005E-134D-4444-9425-FB1C188985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27" name="Freeform 23">
              <a:extLst>
                <a:ext uri="{FF2B5EF4-FFF2-40B4-BE49-F238E27FC236}">
                  <a16:creationId xmlns:a16="http://schemas.microsoft.com/office/drawing/2014/main" id="{E2565CA7-A8CB-463D-8D25-4F41235BC1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28" name="Freeform 24">
              <a:extLst>
                <a:ext uri="{FF2B5EF4-FFF2-40B4-BE49-F238E27FC236}">
                  <a16:creationId xmlns:a16="http://schemas.microsoft.com/office/drawing/2014/main" id="{41ABBFC0-4EEA-4634-A73B-945729D6BA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29" name="Freeform 25">
              <a:extLst>
                <a:ext uri="{FF2B5EF4-FFF2-40B4-BE49-F238E27FC236}">
                  <a16:creationId xmlns:a16="http://schemas.microsoft.com/office/drawing/2014/main" id="{E422F11F-726A-4A93-9D1B-B1400B0611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IN"/>
            </a:p>
          </p:txBody>
        </p:sp>
      </p:grpSp>
      <p:grpSp>
        <p:nvGrpSpPr>
          <p:cNvPr id="31" name="Group 30">
            <a:extLst>
              <a:ext uri="{FF2B5EF4-FFF2-40B4-BE49-F238E27FC236}">
                <a16:creationId xmlns:a16="http://schemas.microsoft.com/office/drawing/2014/main" id="{FBF129BC-EA9E-4D20-898B-399F7727DFB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00144" y="1699589"/>
            <a:ext cx="3674476" cy="3470421"/>
            <a:chOff x="697883" y="1816768"/>
            <a:chExt cx="3674476" cy="3470421"/>
          </a:xfrm>
        </p:grpSpPr>
        <p:sp>
          <p:nvSpPr>
            <p:cNvPr id="32" name="Rectangle 31">
              <a:extLst>
                <a:ext uri="{FF2B5EF4-FFF2-40B4-BE49-F238E27FC236}">
                  <a16:creationId xmlns:a16="http://schemas.microsoft.com/office/drawing/2014/main" id="{CFF42BAE-3249-46C8-9108-A83C87206B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33" name="Isosceles Triangle 22">
              <a:extLst>
                <a:ext uri="{FF2B5EF4-FFF2-40B4-BE49-F238E27FC236}">
                  <a16:creationId xmlns:a16="http://schemas.microsoft.com/office/drawing/2014/main" id="{4DDE2BA8-4174-4A99-BB09-0BA28F2685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p:nvSpPr>
            <p:cNvPr id="34" name="Rectangle 33">
              <a:extLst>
                <a:ext uri="{FF2B5EF4-FFF2-40B4-BE49-F238E27FC236}">
                  <a16:creationId xmlns:a16="http://schemas.microsoft.com/office/drawing/2014/main" id="{4A893933-F7DD-4DA6-85C7-4CFF58741E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grpSp>
      <p:sp>
        <p:nvSpPr>
          <p:cNvPr id="36" name="Rectangle 35">
            <a:extLst>
              <a:ext uri="{FF2B5EF4-FFF2-40B4-BE49-F238E27FC236}">
                <a16:creationId xmlns:a16="http://schemas.microsoft.com/office/drawing/2014/main" id="{E2366EBA-92FD-44AE-87A9-25E5135EB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6920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 name="Group 37">
            <a:extLst>
              <a:ext uri="{FF2B5EF4-FFF2-40B4-BE49-F238E27FC236}">
                <a16:creationId xmlns:a16="http://schemas.microsoft.com/office/drawing/2014/main" id="{B437F5FC-01F7-4EB4-81E7-C27D917E95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39" name="Freeform 5">
              <a:extLst>
                <a:ext uri="{FF2B5EF4-FFF2-40B4-BE49-F238E27FC236}">
                  <a16:creationId xmlns:a16="http://schemas.microsoft.com/office/drawing/2014/main" id="{4B0CFF10-4805-4BFA-961B-1F60DAEB94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40" name="Freeform 6">
              <a:extLst>
                <a:ext uri="{FF2B5EF4-FFF2-40B4-BE49-F238E27FC236}">
                  <a16:creationId xmlns:a16="http://schemas.microsoft.com/office/drawing/2014/main" id="{BE054536-C03E-4857-B4AE-D687A58F9A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41" name="Freeform 7">
              <a:extLst>
                <a:ext uri="{FF2B5EF4-FFF2-40B4-BE49-F238E27FC236}">
                  <a16:creationId xmlns:a16="http://schemas.microsoft.com/office/drawing/2014/main" id="{FE33E51C-23D8-43F5-98C4-A2ED2C4C99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42" name="Freeform 8">
              <a:extLst>
                <a:ext uri="{FF2B5EF4-FFF2-40B4-BE49-F238E27FC236}">
                  <a16:creationId xmlns:a16="http://schemas.microsoft.com/office/drawing/2014/main" id="{89E18891-DEB2-4CFD-A907-2868B2A910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43" name="Freeform 9">
              <a:extLst>
                <a:ext uri="{FF2B5EF4-FFF2-40B4-BE49-F238E27FC236}">
                  <a16:creationId xmlns:a16="http://schemas.microsoft.com/office/drawing/2014/main" id="{0002C1BB-DB60-4314-A2FC-203E54D94C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44" name="Freeform 10">
              <a:extLst>
                <a:ext uri="{FF2B5EF4-FFF2-40B4-BE49-F238E27FC236}">
                  <a16:creationId xmlns:a16="http://schemas.microsoft.com/office/drawing/2014/main" id="{9B75BDFA-6D78-4FB1-9F21-5280855C49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45" name="Freeform 11">
              <a:extLst>
                <a:ext uri="{FF2B5EF4-FFF2-40B4-BE49-F238E27FC236}">
                  <a16:creationId xmlns:a16="http://schemas.microsoft.com/office/drawing/2014/main" id="{0B632D6B-A327-41AB-BBCF-9A03AD2AB7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46" name="Freeform 12">
              <a:extLst>
                <a:ext uri="{FF2B5EF4-FFF2-40B4-BE49-F238E27FC236}">
                  <a16:creationId xmlns:a16="http://schemas.microsoft.com/office/drawing/2014/main" id="{F514BBC5-1736-4813-BECB-5A6B6738E5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47" name="Freeform 13">
              <a:extLst>
                <a:ext uri="{FF2B5EF4-FFF2-40B4-BE49-F238E27FC236}">
                  <a16:creationId xmlns:a16="http://schemas.microsoft.com/office/drawing/2014/main" id="{94A2C868-7AEC-4209-BFA3-7185B11D33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48" name="Freeform 14">
              <a:extLst>
                <a:ext uri="{FF2B5EF4-FFF2-40B4-BE49-F238E27FC236}">
                  <a16:creationId xmlns:a16="http://schemas.microsoft.com/office/drawing/2014/main" id="{FF56CB70-2B25-4695-ADC8-6092D0D112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49" name="Freeform 15">
              <a:extLst>
                <a:ext uri="{FF2B5EF4-FFF2-40B4-BE49-F238E27FC236}">
                  <a16:creationId xmlns:a16="http://schemas.microsoft.com/office/drawing/2014/main" id="{BA411BEF-2182-4458-B9AF-1634B5C2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50" name="Freeform 16">
              <a:extLst>
                <a:ext uri="{FF2B5EF4-FFF2-40B4-BE49-F238E27FC236}">
                  <a16:creationId xmlns:a16="http://schemas.microsoft.com/office/drawing/2014/main" id="{53F27E63-3F11-4C85-AC72-1EE8508C4C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51" name="Freeform 17">
              <a:extLst>
                <a:ext uri="{FF2B5EF4-FFF2-40B4-BE49-F238E27FC236}">
                  <a16:creationId xmlns:a16="http://schemas.microsoft.com/office/drawing/2014/main" id="{68B589BA-F70F-4E0B-94B9-EEB83EDF3F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52" name="Freeform 18">
              <a:extLst>
                <a:ext uri="{FF2B5EF4-FFF2-40B4-BE49-F238E27FC236}">
                  <a16:creationId xmlns:a16="http://schemas.microsoft.com/office/drawing/2014/main" id="{9D0B991D-CB0A-415F-8D77-A5565F66F0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53" name="Freeform 19">
              <a:extLst>
                <a:ext uri="{FF2B5EF4-FFF2-40B4-BE49-F238E27FC236}">
                  <a16:creationId xmlns:a16="http://schemas.microsoft.com/office/drawing/2014/main" id="{701E99DE-74F0-41D1-BBF4-5A57053BB6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54" name="Freeform 20">
              <a:extLst>
                <a:ext uri="{FF2B5EF4-FFF2-40B4-BE49-F238E27FC236}">
                  <a16:creationId xmlns:a16="http://schemas.microsoft.com/office/drawing/2014/main" id="{C02EE40A-8F17-4182-9495-9506463B79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55" name="Freeform 21">
              <a:extLst>
                <a:ext uri="{FF2B5EF4-FFF2-40B4-BE49-F238E27FC236}">
                  <a16:creationId xmlns:a16="http://schemas.microsoft.com/office/drawing/2014/main" id="{924210CA-0A35-4127-925F-D4084B7DC3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56" name="Freeform 22">
              <a:extLst>
                <a:ext uri="{FF2B5EF4-FFF2-40B4-BE49-F238E27FC236}">
                  <a16:creationId xmlns:a16="http://schemas.microsoft.com/office/drawing/2014/main" id="{DC13CEF1-DD2D-474C-B81C-820CEF3D9C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57" name="Freeform 23">
              <a:extLst>
                <a:ext uri="{FF2B5EF4-FFF2-40B4-BE49-F238E27FC236}">
                  <a16:creationId xmlns:a16="http://schemas.microsoft.com/office/drawing/2014/main" id="{F889481A-8038-43E6-8EF1-A5F802CEDF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58" name="Freeform 24">
              <a:extLst>
                <a:ext uri="{FF2B5EF4-FFF2-40B4-BE49-F238E27FC236}">
                  <a16:creationId xmlns:a16="http://schemas.microsoft.com/office/drawing/2014/main" id="{128BD14A-9093-4854-A73A-F666B2ED2D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59" name="Freeform 25">
              <a:extLst>
                <a:ext uri="{FF2B5EF4-FFF2-40B4-BE49-F238E27FC236}">
                  <a16:creationId xmlns:a16="http://schemas.microsoft.com/office/drawing/2014/main" id="{22D884F4-76EC-4371-B903-E79CF191E3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IN"/>
            </a:p>
          </p:txBody>
        </p:sp>
      </p:grpSp>
      <p:sp useBgFill="1">
        <p:nvSpPr>
          <p:cNvPr id="61" name="Rectangle 60">
            <a:extLst>
              <a:ext uri="{FF2B5EF4-FFF2-40B4-BE49-F238E27FC236}">
                <a16:creationId xmlns:a16="http://schemas.microsoft.com/office/drawing/2014/main" id="{7C462C46-EFB7-4580-9921-DFC346FCC3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23665" y="0"/>
            <a:ext cx="10268336" cy="68692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29ECE42-C203-A9F4-802A-1CBD6F6C203A}"/>
              </a:ext>
            </a:extLst>
          </p:cNvPr>
          <p:cNvSpPr>
            <a:spLocks noGrp="1"/>
          </p:cNvSpPr>
          <p:nvPr>
            <p:ph type="ctrTitle"/>
          </p:nvPr>
        </p:nvSpPr>
        <p:spPr>
          <a:xfrm>
            <a:off x="2291273" y="577106"/>
            <a:ext cx="6230857" cy="1230570"/>
          </a:xfrm>
        </p:spPr>
        <p:txBody>
          <a:bodyPr vert="horz" lIns="228600" tIns="228600" rIns="228600" bIns="228600" rtlCol="0" anchor="t">
            <a:normAutofit/>
          </a:bodyPr>
          <a:lstStyle/>
          <a:p>
            <a:pPr algn="l">
              <a:lnSpc>
                <a:spcPct val="85000"/>
              </a:lnSpc>
            </a:pPr>
            <a:r>
              <a:rPr lang="en-US" sz="4000" b="1" dirty="0">
                <a:solidFill>
                  <a:schemeClr val="tx2">
                    <a:lumMod val="90000"/>
                    <a:lumOff val="10000"/>
                  </a:schemeClr>
                </a:solidFill>
                <a:latin typeface="Bell MT" panose="02020503060305020303" pitchFamily="18" charset="0"/>
              </a:rPr>
              <a:t>Outline</a:t>
            </a:r>
          </a:p>
        </p:txBody>
      </p:sp>
      <p:sp>
        <p:nvSpPr>
          <p:cNvPr id="63" name="Isosceles Triangle 62">
            <a:extLst>
              <a:ext uri="{FF2B5EF4-FFF2-40B4-BE49-F238E27FC236}">
                <a16:creationId xmlns:a16="http://schemas.microsoft.com/office/drawing/2014/main" id="{B8B918B4-AB10-4E3A-916E-A9625586EA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797903" y="954813"/>
            <a:ext cx="300774" cy="259288"/>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3" name="Subtitle 2">
            <a:extLst>
              <a:ext uri="{FF2B5EF4-FFF2-40B4-BE49-F238E27FC236}">
                <a16:creationId xmlns:a16="http://schemas.microsoft.com/office/drawing/2014/main" id="{40A007C4-FEE9-42C1-CE91-F7B588C3B860}"/>
              </a:ext>
            </a:extLst>
          </p:cNvPr>
          <p:cNvSpPr>
            <a:spLocks noGrp="1"/>
          </p:cNvSpPr>
          <p:nvPr>
            <p:ph type="subTitle" idx="1"/>
          </p:nvPr>
        </p:nvSpPr>
        <p:spPr>
          <a:xfrm>
            <a:off x="2582893" y="1721719"/>
            <a:ext cx="6872258" cy="4328243"/>
          </a:xfrm>
        </p:spPr>
        <p:txBody>
          <a:bodyPr vert="horz" lIns="91440" tIns="45720" rIns="91440" bIns="45720" rtlCol="0" anchor="t">
            <a:normAutofit fontScale="62500" lnSpcReduction="20000"/>
          </a:bodyPr>
          <a:lstStyle/>
          <a:p>
            <a:pPr marL="457200" indent="-457200" algn="l">
              <a:lnSpc>
                <a:spcPct val="110000"/>
              </a:lnSpc>
              <a:buFont typeface="Wingdings" panose="05000000000000000000" pitchFamily="2" charset="2"/>
              <a:buChar char="§"/>
            </a:pPr>
            <a:r>
              <a:rPr lang="en-US" sz="2900" dirty="0">
                <a:solidFill>
                  <a:schemeClr val="tx1"/>
                </a:solidFill>
              </a:rPr>
              <a:t>Introduction</a:t>
            </a:r>
          </a:p>
          <a:p>
            <a:pPr marL="457200" indent="-457200" algn="l">
              <a:lnSpc>
                <a:spcPct val="110000"/>
              </a:lnSpc>
              <a:buFont typeface="Wingdings" panose="05000000000000000000" pitchFamily="2" charset="2"/>
              <a:buChar char="§"/>
            </a:pPr>
            <a:r>
              <a:rPr lang="en-US" sz="2900" dirty="0">
                <a:solidFill>
                  <a:schemeClr val="tx1"/>
                </a:solidFill>
              </a:rPr>
              <a:t>Objectives</a:t>
            </a:r>
          </a:p>
          <a:p>
            <a:pPr marL="457200" indent="-457200" algn="l">
              <a:lnSpc>
                <a:spcPct val="110000"/>
              </a:lnSpc>
              <a:buFont typeface="Wingdings" panose="05000000000000000000" pitchFamily="2" charset="2"/>
              <a:buChar char="§"/>
            </a:pPr>
            <a:r>
              <a:rPr lang="en-US" sz="2900" dirty="0">
                <a:solidFill>
                  <a:schemeClr val="tx1"/>
                </a:solidFill>
              </a:rPr>
              <a:t>Models Used</a:t>
            </a:r>
          </a:p>
          <a:p>
            <a:pPr marL="457200" indent="-457200" algn="l">
              <a:lnSpc>
                <a:spcPct val="110000"/>
              </a:lnSpc>
              <a:buFont typeface="Wingdings" panose="05000000000000000000" pitchFamily="2" charset="2"/>
              <a:buChar char="§"/>
            </a:pPr>
            <a:r>
              <a:rPr lang="en-US" sz="2900" dirty="0">
                <a:solidFill>
                  <a:schemeClr val="tx1"/>
                </a:solidFill>
              </a:rPr>
              <a:t>Proposed Approach</a:t>
            </a:r>
          </a:p>
          <a:p>
            <a:pPr marL="457200" indent="-457200" algn="l">
              <a:lnSpc>
                <a:spcPct val="110000"/>
              </a:lnSpc>
              <a:buFont typeface="Wingdings" panose="05000000000000000000" pitchFamily="2" charset="2"/>
              <a:buChar char="§"/>
            </a:pPr>
            <a:r>
              <a:rPr lang="en-US" sz="2900" dirty="0">
                <a:solidFill>
                  <a:schemeClr val="tx1"/>
                </a:solidFill>
              </a:rPr>
              <a:t>Dataset Specifications</a:t>
            </a:r>
          </a:p>
          <a:p>
            <a:pPr marL="457200" indent="-457200" algn="l">
              <a:lnSpc>
                <a:spcPct val="110000"/>
              </a:lnSpc>
              <a:buFont typeface="Wingdings" panose="05000000000000000000" pitchFamily="2" charset="2"/>
              <a:buChar char="§"/>
            </a:pPr>
            <a:r>
              <a:rPr lang="en-US" sz="2900" dirty="0">
                <a:solidFill>
                  <a:schemeClr val="tx1"/>
                </a:solidFill>
              </a:rPr>
              <a:t>Model Implementation</a:t>
            </a:r>
          </a:p>
          <a:p>
            <a:pPr marL="457200" indent="-457200" algn="l">
              <a:lnSpc>
                <a:spcPct val="110000"/>
              </a:lnSpc>
              <a:buFont typeface="Wingdings" panose="05000000000000000000" pitchFamily="2" charset="2"/>
              <a:buChar char="§"/>
            </a:pPr>
            <a:r>
              <a:rPr lang="en-US" sz="2900" dirty="0">
                <a:solidFill>
                  <a:schemeClr val="tx1"/>
                </a:solidFill>
              </a:rPr>
              <a:t>Results</a:t>
            </a:r>
          </a:p>
          <a:p>
            <a:pPr marL="457200" indent="-457200" algn="l">
              <a:lnSpc>
                <a:spcPct val="110000"/>
              </a:lnSpc>
              <a:buFont typeface="Wingdings" panose="05000000000000000000" pitchFamily="2" charset="2"/>
              <a:buChar char="§"/>
            </a:pPr>
            <a:r>
              <a:rPr lang="en-US" sz="2900" dirty="0">
                <a:solidFill>
                  <a:schemeClr val="tx1"/>
                </a:solidFill>
              </a:rPr>
              <a:t>Insights</a:t>
            </a:r>
          </a:p>
          <a:p>
            <a:pPr marL="457200" indent="-457200" algn="l">
              <a:lnSpc>
                <a:spcPct val="110000"/>
              </a:lnSpc>
              <a:buFont typeface="Wingdings" panose="05000000000000000000" pitchFamily="2" charset="2"/>
              <a:buChar char="§"/>
            </a:pPr>
            <a:r>
              <a:rPr lang="en-US" sz="2900" dirty="0">
                <a:solidFill>
                  <a:schemeClr val="tx1"/>
                </a:solidFill>
              </a:rPr>
              <a:t>Limitations</a:t>
            </a:r>
          </a:p>
          <a:p>
            <a:pPr marL="457200" indent="-457200" algn="l">
              <a:lnSpc>
                <a:spcPct val="110000"/>
              </a:lnSpc>
              <a:buFont typeface="Wingdings" panose="05000000000000000000" pitchFamily="2" charset="2"/>
              <a:buChar char="§"/>
            </a:pPr>
            <a:r>
              <a:rPr lang="en-US" sz="2900" dirty="0">
                <a:solidFill>
                  <a:schemeClr val="tx1"/>
                </a:solidFill>
              </a:rPr>
              <a:t>Conclusion</a:t>
            </a:r>
          </a:p>
          <a:p>
            <a:pPr marL="457200" indent="-457200" algn="l">
              <a:lnSpc>
                <a:spcPct val="110000"/>
              </a:lnSpc>
              <a:buFont typeface="Wingdings" panose="05000000000000000000" pitchFamily="2" charset="2"/>
              <a:buChar char="§"/>
            </a:pPr>
            <a:r>
              <a:rPr lang="en-US" sz="2900" dirty="0">
                <a:solidFill>
                  <a:schemeClr val="tx1"/>
                </a:solidFill>
              </a:rPr>
              <a:t>References</a:t>
            </a:r>
          </a:p>
          <a:p>
            <a:pPr indent="-228600" algn="l">
              <a:lnSpc>
                <a:spcPct val="110000"/>
              </a:lnSpc>
              <a:buFont typeface="Wingdings" panose="05000000000000000000" pitchFamily="2" charset="2"/>
              <a:buChar char="§"/>
            </a:pPr>
            <a:endParaRPr lang="en-US" sz="1000" dirty="0">
              <a:solidFill>
                <a:schemeClr val="tx1"/>
              </a:solidFill>
            </a:endParaRPr>
          </a:p>
        </p:txBody>
      </p:sp>
    </p:spTree>
    <p:extLst>
      <p:ext uri="{BB962C8B-B14F-4D97-AF65-F5344CB8AC3E}">
        <p14:creationId xmlns:p14="http://schemas.microsoft.com/office/powerpoint/2010/main" val="38019151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C7EB95-8AC8-2507-D695-145DDC671DE5}"/>
              </a:ext>
            </a:extLst>
          </p:cNvPr>
          <p:cNvSpPr>
            <a:spLocks noGrp="1"/>
          </p:cNvSpPr>
          <p:nvPr>
            <p:ph type="title"/>
          </p:nvPr>
        </p:nvSpPr>
        <p:spPr/>
        <p:txBody>
          <a:bodyPr/>
          <a:lstStyle/>
          <a:p>
            <a:r>
              <a:rPr lang="en-US" b="1" dirty="0">
                <a:latin typeface="Bell MT" panose="02020503060305020303" pitchFamily="18" charset="0"/>
              </a:rPr>
              <a:t>Limitations</a:t>
            </a:r>
            <a:endParaRPr lang="en-IN" b="1" dirty="0">
              <a:latin typeface="Bell MT" panose="02020503060305020303" pitchFamily="18" charset="0"/>
            </a:endParaRPr>
          </a:p>
        </p:txBody>
      </p:sp>
      <p:sp>
        <p:nvSpPr>
          <p:cNvPr id="6" name="Content Placeholder 5">
            <a:extLst>
              <a:ext uri="{FF2B5EF4-FFF2-40B4-BE49-F238E27FC236}">
                <a16:creationId xmlns:a16="http://schemas.microsoft.com/office/drawing/2014/main" id="{C5623379-FBED-28E9-E74F-781B47B44520}"/>
              </a:ext>
            </a:extLst>
          </p:cNvPr>
          <p:cNvSpPr>
            <a:spLocks noGrp="1"/>
          </p:cNvSpPr>
          <p:nvPr>
            <p:ph sz="quarter" idx="4"/>
          </p:nvPr>
        </p:nvSpPr>
        <p:spPr>
          <a:xfrm>
            <a:off x="5133893" y="1691640"/>
            <a:ext cx="5432507" cy="3132772"/>
          </a:xfrm>
        </p:spPr>
        <p:txBody>
          <a:bodyPr>
            <a:noAutofit/>
          </a:bodyPr>
          <a:lstStyle/>
          <a:p>
            <a:pPr algn="just"/>
            <a:r>
              <a:rPr lang="en-US" sz="1600" spc="-5" dirty="0">
                <a:effectLst/>
                <a:latin typeface="Times New Roman" panose="02020603050405020304" pitchFamily="18" charset="0"/>
                <a:ea typeface="SimSun" panose="02010600030101010101" pitchFamily="2" charset="-122"/>
              </a:rPr>
              <a:t>While the study provided valuable insights, it encountered limitations such as the scope of data, which was confined to one stock ticker over a specific period. Additionally, model biases and the exclusion of external economic factors could have influenced the forecasting outcomes. </a:t>
            </a:r>
          </a:p>
          <a:p>
            <a:pPr algn="just"/>
            <a:r>
              <a:rPr lang="en-US" sz="1600" spc="-5" dirty="0">
                <a:effectLst/>
                <a:latin typeface="Times New Roman" panose="02020603050405020304" pitchFamily="18" charset="0"/>
                <a:ea typeface="SimSun" panose="02010600030101010101" pitchFamily="2" charset="-122"/>
              </a:rPr>
              <a:t>The complexity introduced by integrating multiple models also raised computational demands and significant number </a:t>
            </a:r>
            <a:r>
              <a:rPr lang="en-US" sz="1600" spc="-5" dirty="0">
                <a:latin typeface="Times New Roman" panose="02020603050405020304" pitchFamily="18" charset="0"/>
                <a:ea typeface="SimSun" panose="02010600030101010101" pitchFamily="2" charset="-122"/>
              </a:rPr>
              <a:t>of </a:t>
            </a:r>
            <a:r>
              <a:rPr lang="en-US" sz="1600" spc="-5" dirty="0">
                <a:effectLst/>
                <a:latin typeface="Times New Roman" panose="02020603050405020304" pitchFamily="18" charset="0"/>
                <a:ea typeface="SimSun" panose="02010600030101010101" pitchFamily="2" charset="-122"/>
              </a:rPr>
              <a:t>model interpretability issues.</a:t>
            </a:r>
          </a:p>
          <a:p>
            <a:pPr algn="just"/>
            <a:endParaRPr lang="en-IN" sz="1600" dirty="0">
              <a:latin typeface="Aptos" panose="020B0004020202020204" pitchFamily="34" charset="0"/>
            </a:endParaRPr>
          </a:p>
        </p:txBody>
      </p:sp>
    </p:spTree>
    <p:extLst>
      <p:ext uri="{BB962C8B-B14F-4D97-AF65-F5344CB8AC3E}">
        <p14:creationId xmlns:p14="http://schemas.microsoft.com/office/powerpoint/2010/main" val="10558028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C7EB95-8AC8-2507-D695-145DDC671DE5}"/>
              </a:ext>
            </a:extLst>
          </p:cNvPr>
          <p:cNvSpPr>
            <a:spLocks noGrp="1"/>
          </p:cNvSpPr>
          <p:nvPr>
            <p:ph type="title"/>
          </p:nvPr>
        </p:nvSpPr>
        <p:spPr/>
        <p:txBody>
          <a:bodyPr/>
          <a:lstStyle/>
          <a:p>
            <a:r>
              <a:rPr lang="en-US" b="1">
                <a:latin typeface="Bell MT" panose="02020503060305020303" pitchFamily="18" charset="0"/>
              </a:rPr>
              <a:t>Conclusion</a:t>
            </a:r>
            <a:endParaRPr lang="en-IN" b="1" dirty="0">
              <a:latin typeface="Bell MT" panose="02020503060305020303" pitchFamily="18" charset="0"/>
            </a:endParaRPr>
          </a:p>
        </p:txBody>
      </p:sp>
      <p:sp>
        <p:nvSpPr>
          <p:cNvPr id="6" name="Content Placeholder 5">
            <a:extLst>
              <a:ext uri="{FF2B5EF4-FFF2-40B4-BE49-F238E27FC236}">
                <a16:creationId xmlns:a16="http://schemas.microsoft.com/office/drawing/2014/main" id="{C5623379-FBED-28E9-E74F-781B47B44520}"/>
              </a:ext>
            </a:extLst>
          </p:cNvPr>
          <p:cNvSpPr>
            <a:spLocks noGrp="1"/>
          </p:cNvSpPr>
          <p:nvPr>
            <p:ph sz="quarter" idx="4"/>
          </p:nvPr>
        </p:nvSpPr>
        <p:spPr>
          <a:xfrm>
            <a:off x="5133893" y="1691640"/>
            <a:ext cx="6625443" cy="3132772"/>
          </a:xfrm>
        </p:spPr>
        <p:txBody>
          <a:bodyPr>
            <a:noAutofit/>
          </a:bodyPr>
          <a:lstStyle/>
          <a:p>
            <a:pPr algn="just"/>
            <a:r>
              <a:rPr lang="en-US" sz="1600" dirty="0"/>
              <a:t>Time series analysis is a powerful tool for stock prediction, offering investors and traders valuable insights into the complex dynamics of the stock market.</a:t>
            </a:r>
          </a:p>
          <a:p>
            <a:pPr algn="just"/>
            <a:r>
              <a:rPr lang="en-US" sz="1600" dirty="0">
                <a:latin typeface="Aptos" panose="020B0004020202020204" pitchFamily="34" charset="0"/>
              </a:rPr>
              <a:t> </a:t>
            </a:r>
            <a:r>
              <a:rPr lang="en-US" sz="1600" dirty="0"/>
              <a:t>The comprehensive evaluation highlighted SARIMA as the most effective model for forecasting Apple Inc.'s stock prices due to its ability to handle seasonal variations and trends. </a:t>
            </a:r>
          </a:p>
          <a:p>
            <a:pPr algn="just"/>
            <a:r>
              <a:rPr lang="en-US" sz="1600" dirty="0"/>
              <a:t>The insights derived from this study can significantly aid financial analysts and investors in making more informed decisions.</a:t>
            </a:r>
          </a:p>
          <a:p>
            <a:pPr algn="just"/>
            <a:endParaRPr lang="en-IN" sz="1600" dirty="0">
              <a:latin typeface="Aptos" panose="020B0004020202020204" pitchFamily="34" charset="0"/>
            </a:endParaRPr>
          </a:p>
        </p:txBody>
      </p:sp>
    </p:spTree>
    <p:extLst>
      <p:ext uri="{BB962C8B-B14F-4D97-AF65-F5344CB8AC3E}">
        <p14:creationId xmlns:p14="http://schemas.microsoft.com/office/powerpoint/2010/main" val="35876254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9EDF5-7CCD-6C6C-33F3-CB1BF768AA46}"/>
              </a:ext>
            </a:extLst>
          </p:cNvPr>
          <p:cNvSpPr txBox="1">
            <a:spLocks/>
          </p:cNvSpPr>
          <p:nvPr/>
        </p:nvSpPr>
        <p:spPr>
          <a:xfrm>
            <a:off x="851726" y="360098"/>
            <a:ext cx="10488547" cy="1190912"/>
          </a:xfrm>
          <a:prstGeom prst="rect">
            <a:avLst/>
          </a:prstGeom>
        </p:spPr>
        <p:txBody>
          <a:bodyPr>
            <a:normAutofit/>
          </a:bodyPr>
          <a:lstStyle>
            <a:lvl1pPr algn="ctr" defTabSz="914400" rtl="0" eaLnBrk="1" latinLnBrk="0" hangingPunct="1">
              <a:lnSpc>
                <a:spcPct val="85000"/>
              </a:lnSpc>
              <a:spcBef>
                <a:spcPct val="0"/>
              </a:spcBef>
              <a:buNone/>
              <a:defRPr sz="4000" b="0" i="0" kern="1200" cap="none" spc="-150">
                <a:solidFill>
                  <a:schemeClr val="tx1"/>
                </a:solidFill>
                <a:effectLst/>
                <a:latin typeface="+mj-lt"/>
                <a:ea typeface="+mj-ea"/>
                <a:cs typeface="+mj-cs"/>
              </a:defRPr>
            </a:lvl1pPr>
          </a:lstStyle>
          <a:p>
            <a:r>
              <a:rPr lang="en-US" b="1" dirty="0">
                <a:solidFill>
                  <a:schemeClr val="tx2"/>
                </a:solidFill>
              </a:rPr>
              <a:t>References</a:t>
            </a:r>
            <a:endParaRPr lang="en-IN" b="1" dirty="0">
              <a:solidFill>
                <a:schemeClr val="tx2"/>
              </a:solidFill>
            </a:endParaRPr>
          </a:p>
        </p:txBody>
      </p:sp>
      <p:sp>
        <p:nvSpPr>
          <p:cNvPr id="3" name="Content Placeholder 5">
            <a:extLst>
              <a:ext uri="{FF2B5EF4-FFF2-40B4-BE49-F238E27FC236}">
                <a16:creationId xmlns:a16="http://schemas.microsoft.com/office/drawing/2014/main" id="{2F1004B5-65D2-B849-B41A-46E2558FBC7F}"/>
              </a:ext>
            </a:extLst>
          </p:cNvPr>
          <p:cNvSpPr txBox="1">
            <a:spLocks/>
          </p:cNvSpPr>
          <p:nvPr/>
        </p:nvSpPr>
        <p:spPr>
          <a:xfrm>
            <a:off x="629020" y="1132115"/>
            <a:ext cx="10711253" cy="4992914"/>
          </a:xfrm>
          <a:prstGeom prst="rect">
            <a:avLst/>
          </a:prstGeom>
        </p:spPr>
        <p:txBody>
          <a:bodyPr>
            <a:noAutofit/>
          </a:bodyPr>
          <a:lstStyle>
            <a:lvl1pPr marL="228600" indent="-228600" algn="l" defTabSz="914400" rtl="0" eaLnBrk="1" latinLnBrk="0" hangingPunct="1">
              <a:lnSpc>
                <a:spcPct val="120000"/>
              </a:lnSpc>
              <a:spcBef>
                <a:spcPts val="1000"/>
              </a:spcBef>
              <a:buClr>
                <a:schemeClr val="accent1"/>
              </a:buClr>
              <a:buSzPct val="110000"/>
              <a:buFont typeface="Wingdings" panose="05000000000000000000" pitchFamily="2" charset="2"/>
              <a:buChar char="§"/>
              <a:defRPr sz="18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600" kern="120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4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9pPr>
          </a:lstStyle>
          <a:p>
            <a:pPr algn="just">
              <a:lnSpc>
                <a:spcPct val="100000"/>
              </a:lnSpc>
              <a:spcAft>
                <a:spcPts val="250"/>
              </a:spcAft>
            </a:pPr>
            <a:r>
              <a:rPr lang="en-IN" sz="1200" b="0" i="0" dirty="0">
                <a:effectLst/>
                <a:ea typeface="MS Mincho" panose="02020609040205080304" pitchFamily="49" charset="-128"/>
              </a:rPr>
              <a:t> S. Selvin, R. </a:t>
            </a:r>
            <a:r>
              <a:rPr lang="en-IN" sz="1200" b="0" i="0" dirty="0" err="1">
                <a:effectLst/>
                <a:ea typeface="MS Mincho" panose="02020609040205080304" pitchFamily="49" charset="-128"/>
              </a:rPr>
              <a:t>Vinayakumar</a:t>
            </a:r>
            <a:r>
              <a:rPr lang="en-IN" sz="1200" b="0" i="0" dirty="0">
                <a:effectLst/>
                <a:ea typeface="MS Mincho" panose="02020609040205080304" pitchFamily="49" charset="-128"/>
              </a:rPr>
              <a:t>, E.A. Gopalakrishnan, V.K. Menon, K.P. Soman, "Stock price prediction using LSTM, RNN and CNN-sliding window model," International Conference on Advances in Computing, Communications and Informatics (ICACCI), pp. 1643-1647, 2017.</a:t>
            </a:r>
          </a:p>
          <a:p>
            <a:pPr algn="just">
              <a:lnSpc>
                <a:spcPct val="100000"/>
              </a:lnSpc>
              <a:spcAft>
                <a:spcPts val="250"/>
              </a:spcAft>
            </a:pPr>
            <a:r>
              <a:rPr lang="en-IN" sz="1200" b="0" i="0" dirty="0" err="1">
                <a:effectLst/>
                <a:ea typeface="SimSun" panose="02010600030101010101" pitchFamily="2" charset="-122"/>
              </a:rPr>
              <a:t>Greff</a:t>
            </a:r>
            <a:r>
              <a:rPr lang="en-IN" sz="1200" b="0" i="0" dirty="0">
                <a:effectLst/>
                <a:ea typeface="SimSun" panose="02010600030101010101" pitchFamily="2" charset="-122"/>
              </a:rPr>
              <a:t>, K., Srivastava, R. K., </a:t>
            </a:r>
            <a:r>
              <a:rPr lang="en-IN" sz="1200" b="0" i="0" dirty="0" err="1">
                <a:effectLst/>
                <a:ea typeface="SimSun" panose="02010600030101010101" pitchFamily="2" charset="-122"/>
              </a:rPr>
              <a:t>Koutník</a:t>
            </a:r>
            <a:r>
              <a:rPr lang="en-IN" sz="1200" b="0" i="0" dirty="0">
                <a:effectLst/>
                <a:ea typeface="SimSun" panose="02010600030101010101" pitchFamily="2" charset="-122"/>
              </a:rPr>
              <a:t>, J., </a:t>
            </a:r>
            <a:r>
              <a:rPr lang="en-IN" sz="1200" b="0" i="0" dirty="0" err="1">
                <a:effectLst/>
                <a:ea typeface="SimSun" panose="02010600030101010101" pitchFamily="2" charset="-122"/>
              </a:rPr>
              <a:t>Steppner</a:t>
            </a:r>
            <a:r>
              <a:rPr lang="en-IN" sz="1200" b="0" i="0" dirty="0">
                <a:effectLst/>
                <a:ea typeface="SimSun" panose="02010600030101010101" pitchFamily="2" charset="-122"/>
              </a:rPr>
              <a:t>, B., &amp; </a:t>
            </a:r>
            <a:r>
              <a:rPr lang="en-IN" sz="1200" b="0" i="0" dirty="0" err="1">
                <a:effectLst/>
                <a:ea typeface="SimSun" panose="02010600030101010101" pitchFamily="2" charset="-122"/>
              </a:rPr>
              <a:t>Schmidhuber</a:t>
            </a:r>
            <a:r>
              <a:rPr lang="en-IN" sz="1200" b="0" i="0" dirty="0">
                <a:effectLst/>
                <a:ea typeface="SimSun" panose="02010600030101010101" pitchFamily="2" charset="-122"/>
              </a:rPr>
              <a:t>, J. (2017). LSTM: A search space odyssey. IEEE transactions on neural networks and learning machines, 28(10), 2215-2229.</a:t>
            </a:r>
            <a:endParaRPr lang="en-IN" sz="1200" b="0" i="0" dirty="0">
              <a:effectLst/>
              <a:ea typeface="MS Mincho" panose="02020609040205080304" pitchFamily="49" charset="-128"/>
            </a:endParaRPr>
          </a:p>
          <a:p>
            <a:pPr algn="just">
              <a:lnSpc>
                <a:spcPct val="100000"/>
              </a:lnSpc>
              <a:spcAft>
                <a:spcPts val="250"/>
              </a:spcAft>
            </a:pPr>
            <a:r>
              <a:rPr lang="en-IN" sz="1200" b="0" i="0" dirty="0">
                <a:effectLst/>
                <a:ea typeface="MS Mincho" panose="02020609040205080304" pitchFamily="49" charset="-128"/>
              </a:rPr>
              <a:t>E. Chong, C. Han, F.C. Park, "Deep learning networks for stock market analysis and prediction: Methodology, data representations, and case studies," Expert Systems with Applications, vol. 83, pp. 187-205, 2017.</a:t>
            </a:r>
          </a:p>
          <a:p>
            <a:pPr algn="just">
              <a:lnSpc>
                <a:spcPct val="100000"/>
              </a:lnSpc>
              <a:spcAft>
                <a:spcPts val="250"/>
              </a:spcAft>
            </a:pPr>
            <a:r>
              <a:rPr lang="en-IN" sz="1200" b="0" i="0" dirty="0">
                <a:effectLst/>
                <a:ea typeface="MS Mincho" panose="02020609040205080304" pitchFamily="49" charset="-128"/>
              </a:rPr>
              <a:t>T. Tran, D. Pham, "Ensemble forecasting for stock market prediction," International Conference on Knowledge and Systems Engineering (KSE), pp. 292-297, 2017.</a:t>
            </a:r>
          </a:p>
          <a:p>
            <a:pPr algn="just">
              <a:lnSpc>
                <a:spcPct val="100000"/>
              </a:lnSpc>
              <a:spcAft>
                <a:spcPts val="250"/>
              </a:spcAft>
            </a:pPr>
            <a:r>
              <a:rPr lang="en-IN" sz="1200" b="0" i="0" dirty="0">
                <a:effectLst/>
                <a:ea typeface="MS Mincho" panose="02020609040205080304" pitchFamily="49" charset="-128"/>
              </a:rPr>
              <a:t>G.P. Zhang, "Time series forecasting using a hybrid ARIMA and neural network model," Neurocomputing, vol. 50, pp. 159-175, 2003.</a:t>
            </a:r>
          </a:p>
          <a:p>
            <a:pPr algn="just">
              <a:lnSpc>
                <a:spcPct val="100000"/>
              </a:lnSpc>
              <a:spcAft>
                <a:spcPts val="250"/>
              </a:spcAft>
            </a:pPr>
            <a:r>
              <a:rPr lang="en-IN" sz="1200" b="0" i="0" dirty="0">
                <a:effectLst/>
                <a:ea typeface="MS Mincho" panose="02020609040205080304" pitchFamily="49" charset="-128"/>
              </a:rPr>
              <a:t>R. Adhikari, R.K. Agrawal, "An introductory study on time series </a:t>
            </a:r>
            <a:r>
              <a:rPr lang="en-IN" sz="1200" b="0" i="0" dirty="0" err="1">
                <a:effectLst/>
                <a:ea typeface="MS Mincho" panose="02020609040205080304" pitchFamily="49" charset="-128"/>
              </a:rPr>
              <a:t>modeling</a:t>
            </a:r>
            <a:r>
              <a:rPr lang="en-IN" sz="1200" b="0" i="0" dirty="0">
                <a:effectLst/>
                <a:ea typeface="MS Mincho" panose="02020609040205080304" pitchFamily="49" charset="-128"/>
              </a:rPr>
              <a:t> and forecasting," LAP Lambert Academic Publishing, 2013.</a:t>
            </a:r>
          </a:p>
          <a:p>
            <a:pPr algn="just">
              <a:lnSpc>
                <a:spcPct val="100000"/>
              </a:lnSpc>
              <a:spcAft>
                <a:spcPts val="250"/>
              </a:spcAft>
            </a:pPr>
            <a:r>
              <a:rPr lang="en-IN" sz="1200" b="0" i="0" dirty="0">
                <a:effectLst/>
                <a:ea typeface="MS Mincho" panose="02020609040205080304" pitchFamily="49" charset="-128"/>
              </a:rPr>
              <a:t>S. Shen, H. Jiang, T. Zhang, "Stock market forecasting using machine learning algorithms," Technical Report, Department of Electrical Engineering, Stanford University, 2012.</a:t>
            </a:r>
          </a:p>
          <a:p>
            <a:pPr algn="just">
              <a:lnSpc>
                <a:spcPct val="100000"/>
              </a:lnSpc>
              <a:spcAft>
                <a:spcPts val="250"/>
              </a:spcAft>
            </a:pPr>
            <a:r>
              <a:rPr lang="en-IN" sz="1200" b="0" i="0" dirty="0">
                <a:effectLst/>
                <a:ea typeface="MS Mincho" panose="02020609040205080304" pitchFamily="49" charset="-128"/>
              </a:rPr>
              <a:t>I.S.K. </a:t>
            </a:r>
            <a:r>
              <a:rPr lang="en-IN" sz="1200" b="0" i="0" dirty="0" err="1">
                <a:effectLst/>
                <a:ea typeface="MS Mincho" panose="02020609040205080304" pitchFamily="49" charset="-128"/>
              </a:rPr>
              <a:t>Engin</a:t>
            </a:r>
            <a:r>
              <a:rPr lang="en-IN" sz="1200" b="0" i="0" dirty="0">
                <a:effectLst/>
                <a:ea typeface="MS Mincho" panose="02020609040205080304" pitchFamily="49" charset="-128"/>
              </a:rPr>
              <a:t>, V.V. Sivakumar, V.G. </a:t>
            </a:r>
            <a:r>
              <a:rPr lang="en-IN" sz="1200" b="0" i="0" dirty="0" err="1">
                <a:effectLst/>
                <a:ea typeface="MS Mincho" panose="02020609040205080304" pitchFamily="49" charset="-128"/>
              </a:rPr>
              <a:t>Kerone</a:t>
            </a:r>
            <a:r>
              <a:rPr lang="en-IN" sz="1200" b="0" i="0" dirty="0">
                <a:effectLst/>
                <a:ea typeface="MS Mincho" panose="02020609040205080304" pitchFamily="49" charset="-128"/>
              </a:rPr>
              <a:t>, "Fuzzy time series forecasting model based on fuzzy logic and artificial neural networks," IEEE International Conference on Fuzzy Systems, pp. 236-241, 2004.</a:t>
            </a:r>
          </a:p>
          <a:p>
            <a:pPr algn="just">
              <a:lnSpc>
                <a:spcPct val="100000"/>
              </a:lnSpc>
              <a:spcAft>
                <a:spcPts val="250"/>
              </a:spcAft>
            </a:pPr>
            <a:r>
              <a:rPr lang="en-IN" sz="1200" b="0" i="0" dirty="0">
                <a:effectLst/>
                <a:ea typeface="MS Mincho" panose="02020609040205080304" pitchFamily="49" charset="-128"/>
              </a:rPr>
              <a:t>T.H.K. Yu, K.H. </a:t>
            </a:r>
            <a:r>
              <a:rPr lang="en-IN" sz="1200" b="0" i="0" dirty="0" err="1">
                <a:effectLst/>
                <a:ea typeface="MS Mincho" panose="02020609040205080304" pitchFamily="49" charset="-128"/>
              </a:rPr>
              <a:t>Huarng</a:t>
            </a:r>
            <a:r>
              <a:rPr lang="en-IN" sz="1200" b="0" i="0" dirty="0">
                <a:effectLst/>
                <a:ea typeface="MS Mincho" panose="02020609040205080304" pitchFamily="49" charset="-128"/>
              </a:rPr>
              <a:t>, "A neural network-based fuzzy time series model to improve forecasting," Expert Systems with Applications, vol. 37, no. 4, pp. 3366-3372, 2010.</a:t>
            </a:r>
          </a:p>
          <a:p>
            <a:pPr algn="just">
              <a:lnSpc>
                <a:spcPct val="100000"/>
              </a:lnSpc>
              <a:spcAft>
                <a:spcPts val="250"/>
              </a:spcAft>
            </a:pPr>
            <a:r>
              <a:rPr lang="en-IN" sz="1200" b="0" i="0" dirty="0">
                <a:solidFill>
                  <a:srgbClr val="000000"/>
                </a:solidFill>
                <a:effectLst/>
                <a:ea typeface="MS Mincho" panose="02020609040205080304" pitchFamily="49" charset="-128"/>
              </a:rPr>
              <a:t>S.M. Chen, J.R. Hwang, "Temperature prediction using fuzzy time series," IEEE Transactions on Systems, Man, and Cybernetics, Part B (Cybernetics), vol. 30, no. 2, pp. 263-275, 2000.</a:t>
            </a:r>
            <a:endParaRPr lang="en-IN" sz="1200" b="0" i="0" dirty="0">
              <a:effectLst/>
              <a:ea typeface="MS Mincho" panose="02020609040205080304" pitchFamily="49" charset="-128"/>
            </a:endParaRPr>
          </a:p>
          <a:p>
            <a:pPr algn="just">
              <a:lnSpc>
                <a:spcPct val="100000"/>
              </a:lnSpc>
              <a:spcAft>
                <a:spcPts val="250"/>
              </a:spcAft>
            </a:pPr>
            <a:r>
              <a:rPr lang="en-IN" sz="1200" b="0" i="0" dirty="0">
                <a:solidFill>
                  <a:srgbClr val="000000"/>
                </a:solidFill>
                <a:effectLst/>
                <a:ea typeface="SimSun" panose="02010600030101010101" pitchFamily="2" charset="-122"/>
              </a:rPr>
              <a:t> </a:t>
            </a:r>
            <a:r>
              <a:rPr lang="en-IN" sz="1200" b="0" i="0" dirty="0" err="1">
                <a:solidFill>
                  <a:srgbClr val="000000"/>
                </a:solidFill>
                <a:effectLst/>
                <a:ea typeface="SimSun" panose="02010600030101010101" pitchFamily="2" charset="-122"/>
              </a:rPr>
              <a:t>Shafi</a:t>
            </a:r>
            <a:r>
              <a:rPr lang="en-IN" sz="1200" b="0" i="0" dirty="0">
                <a:solidFill>
                  <a:srgbClr val="000000"/>
                </a:solidFill>
                <a:effectLst/>
                <a:ea typeface="SimSun" panose="02010600030101010101" pitchFamily="2" charset="-122"/>
              </a:rPr>
              <a:t>, M. I., Farooq, U., &amp; Raza, M. S. (2020). A comparative study of ARIMA, LSTM and ensemble machine learning models for stock price prediction. International Journal of Pattern Recognition and Artificial Intelligence, 34(01), 2050002.</a:t>
            </a:r>
            <a:endParaRPr lang="en-IN" sz="1200" b="0" i="0" dirty="0">
              <a:effectLst/>
              <a:ea typeface="MS Mincho" panose="02020609040205080304" pitchFamily="49" charset="-128"/>
            </a:endParaRPr>
          </a:p>
          <a:p>
            <a:pPr algn="just"/>
            <a:endParaRPr lang="en-IN" sz="1200" dirty="0"/>
          </a:p>
        </p:txBody>
      </p:sp>
    </p:spTree>
    <p:extLst>
      <p:ext uri="{BB962C8B-B14F-4D97-AF65-F5344CB8AC3E}">
        <p14:creationId xmlns:p14="http://schemas.microsoft.com/office/powerpoint/2010/main" val="26315147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81A043-8CF7-BAA4-9564-441B26DAEFA0}"/>
              </a:ext>
            </a:extLst>
          </p:cNvPr>
          <p:cNvSpPr>
            <a:spLocks noGrp="1"/>
          </p:cNvSpPr>
          <p:nvPr>
            <p:ph type="ctrTitle"/>
          </p:nvPr>
        </p:nvSpPr>
        <p:spPr/>
        <p:txBody>
          <a:bodyPr/>
          <a:lstStyle/>
          <a:p>
            <a:r>
              <a:rPr lang="en-US" dirty="0"/>
              <a:t>Thank You!</a:t>
            </a:r>
            <a:endParaRPr lang="en-IN" dirty="0"/>
          </a:p>
        </p:txBody>
      </p:sp>
      <p:sp>
        <p:nvSpPr>
          <p:cNvPr id="3" name="Subtitle 2">
            <a:extLst>
              <a:ext uri="{FF2B5EF4-FFF2-40B4-BE49-F238E27FC236}">
                <a16:creationId xmlns:a16="http://schemas.microsoft.com/office/drawing/2014/main" id="{53CA6637-D30D-58A8-5A8E-BC776F4483F8}"/>
              </a:ext>
            </a:extLst>
          </p:cNvPr>
          <p:cNvSpPr>
            <a:spLocks noGrp="1"/>
          </p:cNvSpPr>
          <p:nvPr>
            <p:ph type="subTitle" idx="1"/>
          </p:nvPr>
        </p:nvSpPr>
        <p:spPr/>
        <p:txBody>
          <a:bodyPr/>
          <a:lstStyle/>
          <a:p>
            <a:endParaRPr lang="en-IN" dirty="0"/>
          </a:p>
        </p:txBody>
      </p:sp>
    </p:spTree>
    <p:extLst>
      <p:ext uri="{BB962C8B-B14F-4D97-AF65-F5344CB8AC3E}">
        <p14:creationId xmlns:p14="http://schemas.microsoft.com/office/powerpoint/2010/main" val="8930056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1" name="Picture 20" descr="Colourful charts and graphs">
            <a:extLst>
              <a:ext uri="{FF2B5EF4-FFF2-40B4-BE49-F238E27FC236}">
                <a16:creationId xmlns:a16="http://schemas.microsoft.com/office/drawing/2014/main" id="{4AD6DE8F-D12E-5A30-1A9E-B5203C4CFB89}"/>
              </a:ext>
            </a:extLst>
          </p:cNvPr>
          <p:cNvPicPr>
            <a:picLocks noChangeAspect="1"/>
          </p:cNvPicPr>
          <p:nvPr/>
        </p:nvPicPr>
        <p:blipFill rotWithShape="1">
          <a:blip r:embed="rId2"/>
          <a:srcRect l="25774" r="21566" b="-2"/>
          <a:stretch/>
        </p:blipFill>
        <p:spPr>
          <a:xfrm>
            <a:off x="-1" y="-2"/>
            <a:ext cx="5410198" cy="6858002"/>
          </a:xfrm>
          <a:prstGeom prst="rect">
            <a:avLst/>
          </a:prstGeom>
        </p:spPr>
      </p:pic>
      <p:sp>
        <p:nvSpPr>
          <p:cNvPr id="2" name="Title 1">
            <a:extLst>
              <a:ext uri="{FF2B5EF4-FFF2-40B4-BE49-F238E27FC236}">
                <a16:creationId xmlns:a16="http://schemas.microsoft.com/office/drawing/2014/main" id="{6835BD40-F014-C619-DFDD-DC956BADEAF6}"/>
              </a:ext>
            </a:extLst>
          </p:cNvPr>
          <p:cNvSpPr>
            <a:spLocks noGrp="1"/>
          </p:cNvSpPr>
          <p:nvPr>
            <p:ph type="title"/>
          </p:nvPr>
        </p:nvSpPr>
        <p:spPr>
          <a:xfrm>
            <a:off x="6115317" y="405685"/>
            <a:ext cx="5464968" cy="1559301"/>
          </a:xfrm>
        </p:spPr>
        <p:txBody>
          <a:bodyPr>
            <a:normAutofit/>
          </a:bodyPr>
          <a:lstStyle/>
          <a:p>
            <a:r>
              <a:rPr lang="en-US" sz="4000" b="1" dirty="0">
                <a:solidFill>
                  <a:schemeClr val="tx2">
                    <a:lumMod val="90000"/>
                    <a:lumOff val="10000"/>
                  </a:schemeClr>
                </a:solidFill>
                <a:latin typeface="Bell MT" panose="02020503060305020303" pitchFamily="18" charset="0"/>
              </a:rPr>
              <a:t>Introduction</a:t>
            </a:r>
          </a:p>
        </p:txBody>
      </p:sp>
      <p:sp>
        <p:nvSpPr>
          <p:cNvPr id="3" name="Content Placeholder 2">
            <a:extLst>
              <a:ext uri="{FF2B5EF4-FFF2-40B4-BE49-F238E27FC236}">
                <a16:creationId xmlns:a16="http://schemas.microsoft.com/office/drawing/2014/main" id="{E95ED637-7DCB-6BFE-5BB9-3FAA882FD11A}"/>
              </a:ext>
            </a:extLst>
          </p:cNvPr>
          <p:cNvSpPr>
            <a:spLocks noGrp="1"/>
          </p:cNvSpPr>
          <p:nvPr>
            <p:ph idx="1"/>
          </p:nvPr>
        </p:nvSpPr>
        <p:spPr>
          <a:xfrm>
            <a:off x="5680930" y="1798320"/>
            <a:ext cx="6309509" cy="4653995"/>
          </a:xfrm>
        </p:spPr>
        <p:txBody>
          <a:bodyPr anchor="ctr">
            <a:noAutofit/>
          </a:bodyPr>
          <a:lstStyle/>
          <a:p>
            <a:pPr algn="just"/>
            <a:r>
              <a:rPr lang="en-US" sz="1600" dirty="0"/>
              <a:t>In the realm of finance, accurately predicting stock market movements is imperative for investors &amp;  financial institutions.</a:t>
            </a:r>
          </a:p>
          <a:p>
            <a:pPr algn="just"/>
            <a:r>
              <a:rPr lang="en-US" sz="1600" dirty="0"/>
              <a:t>Stock market exhibits inherent volatility, non-linearity, and is susceptible to various economic, political, and psychological factors, making it difficult to model and forecast stock prices precisely using traditional methods. </a:t>
            </a:r>
          </a:p>
          <a:p>
            <a:pPr algn="just"/>
            <a:r>
              <a:rPr lang="en-US" sz="1600" dirty="0"/>
              <a:t>By leveraging historical price data and advanced modeling techniques, there is a requirement to provide investors and traders with reliable forecasts to support informed decision-making in the dynamic financial markets.</a:t>
            </a:r>
          </a:p>
          <a:p>
            <a:pPr algn="just"/>
            <a:r>
              <a:rPr lang="en-US" sz="1600" dirty="0"/>
              <a:t>Thus, </a:t>
            </a:r>
            <a:r>
              <a:rPr lang="en-US" sz="1600" b="0" i="0" dirty="0">
                <a:solidFill>
                  <a:srgbClr val="0D0D0D"/>
                </a:solidFill>
                <a:effectLst/>
              </a:rPr>
              <a:t>a robust predictive model is built using time series analysis methods, including LSTM, ARIMA, SARIMA, and Fuzzy Time Series, to provide investors and traders with reliable forecasts supporting informed decision-making in dynamic financial markets.</a:t>
            </a:r>
            <a:endParaRPr lang="en-US" sz="1600" dirty="0"/>
          </a:p>
        </p:txBody>
      </p:sp>
    </p:spTree>
    <p:extLst>
      <p:ext uri="{BB962C8B-B14F-4D97-AF65-F5344CB8AC3E}">
        <p14:creationId xmlns:p14="http://schemas.microsoft.com/office/powerpoint/2010/main" val="34534261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C7EB95-8AC8-2507-D695-145DDC671DE5}"/>
              </a:ext>
            </a:extLst>
          </p:cNvPr>
          <p:cNvSpPr>
            <a:spLocks noGrp="1"/>
          </p:cNvSpPr>
          <p:nvPr>
            <p:ph type="title"/>
          </p:nvPr>
        </p:nvSpPr>
        <p:spPr/>
        <p:txBody>
          <a:bodyPr/>
          <a:lstStyle/>
          <a:p>
            <a:r>
              <a:rPr lang="en-US" sz="4000" b="1" dirty="0">
                <a:latin typeface="Bell MT" panose="02020503060305020303" pitchFamily="18" charset="0"/>
              </a:rPr>
              <a:t>Time Series Analysis</a:t>
            </a:r>
            <a:endParaRPr lang="en-IN" dirty="0"/>
          </a:p>
        </p:txBody>
      </p:sp>
      <p:sp>
        <p:nvSpPr>
          <p:cNvPr id="3" name="Text Placeholder 2">
            <a:extLst>
              <a:ext uri="{FF2B5EF4-FFF2-40B4-BE49-F238E27FC236}">
                <a16:creationId xmlns:a16="http://schemas.microsoft.com/office/drawing/2014/main" id="{7A3FAE90-8A66-00C0-D6CC-744A5AEB1D71}"/>
              </a:ext>
            </a:extLst>
          </p:cNvPr>
          <p:cNvSpPr>
            <a:spLocks noGrp="1"/>
          </p:cNvSpPr>
          <p:nvPr>
            <p:ph type="body" idx="1"/>
          </p:nvPr>
        </p:nvSpPr>
        <p:spPr>
          <a:xfrm>
            <a:off x="5125303" y="209361"/>
            <a:ext cx="6265088" cy="685800"/>
          </a:xfrm>
        </p:spPr>
        <p:txBody>
          <a:bodyPr/>
          <a:lstStyle/>
          <a:p>
            <a:r>
              <a:rPr lang="en-US" b="1" dirty="0">
                <a:solidFill>
                  <a:schemeClr val="tx2">
                    <a:lumMod val="90000"/>
                    <a:lumOff val="10000"/>
                  </a:schemeClr>
                </a:solidFill>
              </a:rPr>
              <a:t>INTRODUCTION</a:t>
            </a:r>
            <a:endParaRPr lang="en-IN" b="1" dirty="0">
              <a:solidFill>
                <a:schemeClr val="tx2">
                  <a:lumMod val="90000"/>
                  <a:lumOff val="10000"/>
                </a:schemeClr>
              </a:solidFill>
            </a:endParaRPr>
          </a:p>
        </p:txBody>
      </p:sp>
      <p:sp>
        <p:nvSpPr>
          <p:cNvPr id="4" name="Content Placeholder 3">
            <a:extLst>
              <a:ext uri="{FF2B5EF4-FFF2-40B4-BE49-F238E27FC236}">
                <a16:creationId xmlns:a16="http://schemas.microsoft.com/office/drawing/2014/main" id="{8858D708-A7DA-8865-1D4F-74ADD90663B5}"/>
              </a:ext>
            </a:extLst>
          </p:cNvPr>
          <p:cNvSpPr>
            <a:spLocks noGrp="1"/>
          </p:cNvSpPr>
          <p:nvPr>
            <p:ph sz="half" idx="2"/>
          </p:nvPr>
        </p:nvSpPr>
        <p:spPr>
          <a:xfrm>
            <a:off x="5125302" y="879632"/>
            <a:ext cx="6625443" cy="1696853"/>
          </a:xfrm>
        </p:spPr>
        <p:txBody>
          <a:bodyPr>
            <a:noAutofit/>
          </a:bodyPr>
          <a:lstStyle/>
          <a:p>
            <a:pPr algn="just"/>
            <a:r>
              <a:rPr lang="en-US" sz="1600" dirty="0">
                <a:latin typeface="Aptos" panose="020B0004020202020204" pitchFamily="34" charset="0"/>
              </a:rPr>
              <a:t>Statistical methodology focusing on analyzing data points collected sequentially over time to identify patterns, trends, and seasonality. </a:t>
            </a:r>
          </a:p>
          <a:p>
            <a:pPr algn="just"/>
            <a:r>
              <a:rPr lang="en-US" sz="1600" dirty="0">
                <a:latin typeface="Aptos" panose="020B0004020202020204" pitchFamily="34" charset="0"/>
              </a:rPr>
              <a:t>Delves into the intricate dynamics inherent in market data, striving to unveil pivotal insights that shape future stock  price movements.</a:t>
            </a:r>
            <a:endParaRPr lang="en-IN" sz="1600" dirty="0">
              <a:latin typeface="Aptos" panose="020B0004020202020204" pitchFamily="34" charset="0"/>
            </a:endParaRPr>
          </a:p>
        </p:txBody>
      </p:sp>
      <p:sp>
        <p:nvSpPr>
          <p:cNvPr id="5" name="Text Placeholder 4">
            <a:extLst>
              <a:ext uri="{FF2B5EF4-FFF2-40B4-BE49-F238E27FC236}">
                <a16:creationId xmlns:a16="http://schemas.microsoft.com/office/drawing/2014/main" id="{CC8B26CC-6B3D-FEB3-B1DB-CE4E0D46AB94}"/>
              </a:ext>
            </a:extLst>
          </p:cNvPr>
          <p:cNvSpPr>
            <a:spLocks noGrp="1"/>
          </p:cNvSpPr>
          <p:nvPr>
            <p:ph type="body" sz="quarter" idx="3"/>
          </p:nvPr>
        </p:nvSpPr>
        <p:spPr>
          <a:xfrm>
            <a:off x="5125301" y="2470347"/>
            <a:ext cx="6264414" cy="685800"/>
          </a:xfrm>
        </p:spPr>
        <p:txBody>
          <a:bodyPr/>
          <a:lstStyle/>
          <a:p>
            <a:r>
              <a:rPr lang="en-US" b="1" dirty="0">
                <a:solidFill>
                  <a:schemeClr val="tx2">
                    <a:lumMod val="90000"/>
                    <a:lumOff val="10000"/>
                  </a:schemeClr>
                </a:solidFill>
              </a:rPr>
              <a:t>Key CONCEPTS</a:t>
            </a:r>
            <a:endParaRPr lang="en-IN" b="1" dirty="0">
              <a:solidFill>
                <a:schemeClr val="tx2">
                  <a:lumMod val="90000"/>
                  <a:lumOff val="10000"/>
                </a:schemeClr>
              </a:solidFill>
            </a:endParaRPr>
          </a:p>
        </p:txBody>
      </p:sp>
      <p:sp>
        <p:nvSpPr>
          <p:cNvPr id="6" name="Content Placeholder 5">
            <a:extLst>
              <a:ext uri="{FF2B5EF4-FFF2-40B4-BE49-F238E27FC236}">
                <a16:creationId xmlns:a16="http://schemas.microsoft.com/office/drawing/2014/main" id="{C5623379-FBED-28E9-E74F-781B47B44520}"/>
              </a:ext>
            </a:extLst>
          </p:cNvPr>
          <p:cNvSpPr>
            <a:spLocks noGrp="1"/>
          </p:cNvSpPr>
          <p:nvPr>
            <p:ph sz="quarter" idx="4"/>
          </p:nvPr>
        </p:nvSpPr>
        <p:spPr>
          <a:xfrm>
            <a:off x="5125302" y="3088532"/>
            <a:ext cx="6625443" cy="3471760"/>
          </a:xfrm>
        </p:spPr>
        <p:txBody>
          <a:bodyPr>
            <a:noAutofit/>
          </a:bodyPr>
          <a:lstStyle/>
          <a:p>
            <a:pPr algn="just"/>
            <a:r>
              <a:rPr lang="en-US" sz="1600" b="1" dirty="0">
                <a:latin typeface="Aptos" panose="020B0004020202020204" pitchFamily="34" charset="0"/>
              </a:rPr>
              <a:t>Trend</a:t>
            </a:r>
            <a:r>
              <a:rPr lang="en-US" sz="1600" dirty="0">
                <a:latin typeface="Aptos" panose="020B0004020202020204" pitchFamily="34" charset="0"/>
              </a:rPr>
              <a:t>: Prolonged trajectory of a stock's price evolution across time; signifies overarching directionality (upward, downward or sideways) </a:t>
            </a:r>
          </a:p>
          <a:p>
            <a:pPr algn="just"/>
            <a:r>
              <a:rPr lang="en-US" sz="1600" b="1" dirty="0">
                <a:latin typeface="Aptos" panose="020B0004020202020204" pitchFamily="34" charset="0"/>
              </a:rPr>
              <a:t>Seasonality</a:t>
            </a:r>
            <a:r>
              <a:rPr lang="en-US" sz="1600" dirty="0">
                <a:latin typeface="Aptos" panose="020B0004020202020204" pitchFamily="34" charset="0"/>
              </a:rPr>
              <a:t>: Represents recurrent patterns manifesting at fixed intervals within the data, such as daily, weekly, monthly, yearly cycles.</a:t>
            </a:r>
          </a:p>
          <a:p>
            <a:pPr algn="just"/>
            <a:r>
              <a:rPr lang="en-US" sz="1600" b="1" dirty="0">
                <a:latin typeface="Aptos" panose="020B0004020202020204" pitchFamily="34" charset="0"/>
              </a:rPr>
              <a:t>Autocorrelation</a:t>
            </a:r>
            <a:r>
              <a:rPr lang="en-US" sz="1600" dirty="0">
                <a:latin typeface="Aptos" panose="020B0004020202020204" pitchFamily="34" charset="0"/>
              </a:rPr>
              <a:t>: Illuminates the temporal dependencies embedded within the data, facilitating an understanding of how past observations shape future outcomes.</a:t>
            </a:r>
          </a:p>
          <a:p>
            <a:pPr algn="just"/>
            <a:r>
              <a:rPr lang="en-US" sz="1600" b="1" dirty="0">
                <a:latin typeface="Aptos" panose="020B0004020202020204" pitchFamily="34" charset="0"/>
              </a:rPr>
              <a:t>Stationarity</a:t>
            </a:r>
            <a:r>
              <a:rPr lang="en-US" sz="1600" dirty="0">
                <a:latin typeface="Aptos" panose="020B0004020202020204" pitchFamily="34" charset="0"/>
              </a:rPr>
              <a:t>: Denotes the constancy of statistical properties, such as mean and variance, over time. Stationary data streamlines analysis efforts and augments prediction precision.</a:t>
            </a:r>
            <a:endParaRPr lang="en-IN" sz="1600" dirty="0">
              <a:latin typeface="Aptos" panose="020B0004020202020204" pitchFamily="34" charset="0"/>
            </a:endParaRPr>
          </a:p>
          <a:p>
            <a:endParaRPr lang="en-IN" sz="1600" dirty="0">
              <a:latin typeface="Aptos" panose="020B0004020202020204" pitchFamily="34" charset="0"/>
            </a:endParaRPr>
          </a:p>
        </p:txBody>
      </p:sp>
    </p:spTree>
    <p:extLst>
      <p:ext uri="{BB962C8B-B14F-4D97-AF65-F5344CB8AC3E}">
        <p14:creationId xmlns:p14="http://schemas.microsoft.com/office/powerpoint/2010/main" val="1154103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4" name="Rectangle 103">
            <a:extLst>
              <a:ext uri="{FF2B5EF4-FFF2-40B4-BE49-F238E27FC236}">
                <a16:creationId xmlns:a16="http://schemas.microsoft.com/office/drawing/2014/main" id="{A4599737-1BC2-4A41-B5D8-BED9CDD21E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5" name="Group 104">
            <a:extLst>
              <a:ext uri="{FF2B5EF4-FFF2-40B4-BE49-F238E27FC236}">
                <a16:creationId xmlns:a16="http://schemas.microsoft.com/office/drawing/2014/main" id="{9469358F-6F6E-4272-91C4-E3FB377CBE8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106" name="Freeform 5">
              <a:extLst>
                <a:ext uri="{FF2B5EF4-FFF2-40B4-BE49-F238E27FC236}">
                  <a16:creationId xmlns:a16="http://schemas.microsoft.com/office/drawing/2014/main" id="{DC86D194-D116-4E86-B5AF-9DB4255ABD2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29674" y="1298404"/>
              <a:ext cx="9702800" cy="5573512"/>
            </a:xfrm>
            <a:custGeom>
              <a:avLst/>
              <a:gdLst>
                <a:gd name="T0" fmla="*/ 1752 w 2038"/>
                <a:gd name="T1" fmla="*/ 1169 h 1169"/>
                <a:gd name="T2" fmla="*/ 1487 w 2038"/>
                <a:gd name="T3" fmla="*/ 334 h 1169"/>
                <a:gd name="T4" fmla="*/ 860 w 2038"/>
                <a:gd name="T5" fmla="*/ 22 h 1169"/>
                <a:gd name="T6" fmla="*/ 199 w 2038"/>
                <a:gd name="T7" fmla="*/ 318 h 1169"/>
                <a:gd name="T8" fmla="*/ 399 w 2038"/>
                <a:gd name="T9" fmla="*/ 1165 h 1169"/>
              </a:gdLst>
              <a:ahLst/>
              <a:cxnLst>
                <a:cxn ang="0">
                  <a:pos x="T0" y="T1"/>
                </a:cxn>
                <a:cxn ang="0">
                  <a:pos x="T2" y="T3"/>
                </a:cxn>
                <a:cxn ang="0">
                  <a:pos x="T4" y="T5"/>
                </a:cxn>
                <a:cxn ang="0">
                  <a:pos x="T6" y="T7"/>
                </a:cxn>
                <a:cxn ang="0">
                  <a:pos x="T8" y="T9"/>
                </a:cxn>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7" name="Freeform 6">
              <a:extLst>
                <a:ext uri="{FF2B5EF4-FFF2-40B4-BE49-F238E27FC236}">
                  <a16:creationId xmlns:a16="http://schemas.microsoft.com/office/drawing/2014/main" id="{B177B20F-1F18-4062-BA6B-B46A850A41F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70451" y="2018236"/>
              <a:ext cx="7373938" cy="4848892"/>
            </a:xfrm>
            <a:custGeom>
              <a:avLst/>
              <a:gdLst>
                <a:gd name="T0" fmla="*/ 1025 w 1549"/>
                <a:gd name="T1" fmla="*/ 1016 h 1017"/>
                <a:gd name="T2" fmla="*/ 1443 w 1549"/>
                <a:gd name="T3" fmla="*/ 592 h 1017"/>
                <a:gd name="T4" fmla="*/ 782 w 1549"/>
                <a:gd name="T5" fmla="*/ 53 h 1017"/>
                <a:gd name="T6" fmla="*/ 150 w 1549"/>
                <a:gd name="T7" fmla="*/ 329 h 1017"/>
                <a:gd name="T8" fmla="*/ 477 w 1549"/>
                <a:gd name="T9" fmla="*/ 1017 h 1017"/>
              </a:gdLst>
              <a:ahLst/>
              <a:cxnLst>
                <a:cxn ang="0">
                  <a:pos x="T0" y="T1"/>
                </a:cxn>
                <a:cxn ang="0">
                  <a:pos x="T2" y="T3"/>
                </a:cxn>
                <a:cxn ang="0">
                  <a:pos x="T4" y="T5"/>
                </a:cxn>
                <a:cxn ang="0">
                  <a:pos x="T6" y="T7"/>
                </a:cxn>
                <a:cxn ang="0">
                  <a:pos x="T8" y="T9"/>
                </a:cxn>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8" name="Freeform 7">
              <a:extLst>
                <a:ext uri="{FF2B5EF4-FFF2-40B4-BE49-F238E27FC236}">
                  <a16:creationId xmlns:a16="http://schemas.microsoft.com/office/drawing/2014/main" id="{1BA7DE9C-2D3A-4351-8821-7A3DB9A9F32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51351" y="1788400"/>
              <a:ext cx="8035925" cy="5083516"/>
            </a:xfrm>
            <a:custGeom>
              <a:avLst/>
              <a:gdLst>
                <a:gd name="T0" fmla="*/ 1302 w 1688"/>
                <a:gd name="T1" fmla="*/ 1066 h 1066"/>
                <a:gd name="T2" fmla="*/ 1613 w 1688"/>
                <a:gd name="T3" fmla="*/ 850 h 1066"/>
                <a:gd name="T4" fmla="*/ 1517 w 1688"/>
                <a:gd name="T5" fmla="*/ 471 h 1066"/>
                <a:gd name="T6" fmla="*/ 798 w 1688"/>
                <a:gd name="T7" fmla="*/ 28 h 1066"/>
                <a:gd name="T8" fmla="*/ 181 w 1688"/>
                <a:gd name="T9" fmla="*/ 333 h 1066"/>
                <a:gd name="T10" fmla="*/ 420 w 1688"/>
                <a:gd name="T11" fmla="*/ 1066 h 1066"/>
              </a:gdLst>
              <a:ahLst/>
              <a:cxnLst>
                <a:cxn ang="0">
                  <a:pos x="T0" y="T1"/>
                </a:cxn>
                <a:cxn ang="0">
                  <a:pos x="T2" y="T3"/>
                </a:cxn>
                <a:cxn ang="0">
                  <a:pos x="T4" y="T5"/>
                </a:cxn>
                <a:cxn ang="0">
                  <a:pos x="T6" y="T7"/>
                </a:cxn>
                <a:cxn ang="0">
                  <a:pos x="T8" y="T9"/>
                </a:cxn>
                <a:cxn ang="0">
                  <a:pos x="T10" y="T11"/>
                </a:cxn>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9" name="Freeform 8">
              <a:extLst>
                <a:ext uri="{FF2B5EF4-FFF2-40B4-BE49-F238E27FC236}">
                  <a16:creationId xmlns:a16="http://schemas.microsoft.com/office/drawing/2014/main" id="{CFB2DDA5-91EF-4546-BB2F-5C5F4527B79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49842"/>
              <a:ext cx="10334625" cy="6322075"/>
            </a:xfrm>
            <a:custGeom>
              <a:avLst/>
              <a:gdLst>
                <a:gd name="T0" fmla="*/ 1873 w 2171"/>
                <a:gd name="T1" fmla="*/ 1326 h 1326"/>
                <a:gd name="T2" fmla="*/ 1609 w 2171"/>
                <a:gd name="T3" fmla="*/ 473 h 1326"/>
                <a:gd name="T4" fmla="*/ 880 w 2171"/>
                <a:gd name="T5" fmla="*/ 63 h 1326"/>
                <a:gd name="T6" fmla="*/ 0 w 2171"/>
                <a:gd name="T7" fmla="*/ 423 h 1326"/>
              </a:gdLst>
              <a:ahLst/>
              <a:cxnLst>
                <a:cxn ang="0">
                  <a:pos x="T0" y="T1"/>
                </a:cxn>
                <a:cxn ang="0">
                  <a:pos x="T2" y="T3"/>
                </a:cxn>
                <a:cxn ang="0">
                  <a:pos x="T4" y="T5"/>
                </a:cxn>
                <a:cxn ang="0">
                  <a:pos x="T6" y="T7"/>
                </a:cxn>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0" name="Freeform 9">
              <a:extLst>
                <a:ext uri="{FF2B5EF4-FFF2-40B4-BE49-F238E27FC236}">
                  <a16:creationId xmlns:a16="http://schemas.microsoft.com/office/drawing/2014/main" id="{4DC62585-825D-444C-BD77-26BAA0A6D62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701" y="6186246"/>
              <a:ext cx="504825" cy="681527"/>
            </a:xfrm>
            <a:custGeom>
              <a:avLst/>
              <a:gdLst>
                <a:gd name="T0" fmla="*/ 0 w 106"/>
                <a:gd name="T1" fmla="*/ 0 h 143"/>
                <a:gd name="T2" fmla="*/ 106 w 106"/>
                <a:gd name="T3" fmla="*/ 143 h 143"/>
              </a:gdLst>
              <a:ahLst/>
              <a:cxnLst>
                <a:cxn ang="0">
                  <a:pos x="T0" y="T1"/>
                </a:cxn>
                <a:cxn ang="0">
                  <a:pos x="T2" y="T3"/>
                </a:cxn>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1" name="Freeform 10">
              <a:extLst>
                <a:ext uri="{FF2B5EF4-FFF2-40B4-BE49-F238E27FC236}">
                  <a16:creationId xmlns:a16="http://schemas.microsoft.com/office/drawing/2014/main" id="{4F8A0ADE-B489-46C7-A878-6549757068D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1881"/>
              <a:ext cx="11091863" cy="6923796"/>
            </a:xfrm>
            <a:custGeom>
              <a:avLst/>
              <a:gdLst>
                <a:gd name="T0" fmla="*/ 2046 w 2330"/>
                <a:gd name="T1" fmla="*/ 1452 h 1452"/>
                <a:gd name="T2" fmla="*/ 1813 w 2330"/>
                <a:gd name="T3" fmla="*/ 601 h 1452"/>
                <a:gd name="T4" fmla="*/ 956 w 2330"/>
                <a:gd name="T5" fmla="*/ 97 h 1452"/>
                <a:gd name="T6" fmla="*/ 0 w 2330"/>
                <a:gd name="T7" fmla="*/ 366 h 1452"/>
              </a:gdLst>
              <a:ahLst/>
              <a:cxnLst>
                <a:cxn ang="0">
                  <a:pos x="T0" y="T1"/>
                </a:cxn>
                <a:cxn ang="0">
                  <a:pos x="T2" y="T3"/>
                </a:cxn>
                <a:cxn ang="0">
                  <a:pos x="T4" y="T5"/>
                </a:cxn>
                <a:cxn ang="0">
                  <a:pos x="T6" y="T7"/>
                </a:cxn>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 name="Freeform 11">
              <a:extLst>
                <a:ext uri="{FF2B5EF4-FFF2-40B4-BE49-F238E27FC236}">
                  <a16:creationId xmlns:a16="http://schemas.microsoft.com/office/drawing/2014/main" id="{26CA9BDF-6F1B-4313-A0B5-98F92F152EC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426601" y="5579"/>
              <a:ext cx="5788025" cy="6847184"/>
            </a:xfrm>
            <a:custGeom>
              <a:avLst/>
              <a:gdLst>
                <a:gd name="T0" fmla="*/ 1094 w 1216"/>
                <a:gd name="T1" fmla="*/ 1436 h 1436"/>
                <a:gd name="T2" fmla="*/ 709 w 1216"/>
                <a:gd name="T3" fmla="*/ 551 h 1436"/>
                <a:gd name="T4" fmla="*/ 0 w 1216"/>
                <a:gd name="T5" fmla="*/ 0 h 1436"/>
              </a:gdLst>
              <a:ahLst/>
              <a:cxnLst>
                <a:cxn ang="0">
                  <a:pos x="T0" y="T1"/>
                </a:cxn>
                <a:cxn ang="0">
                  <a:pos x="T2" y="T3"/>
                </a:cxn>
                <a:cxn ang="0">
                  <a:pos x="T4" y="T5"/>
                </a:cxn>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3" name="Freeform 12">
              <a:extLst>
                <a:ext uri="{FF2B5EF4-FFF2-40B4-BE49-F238E27FC236}">
                  <a16:creationId xmlns:a16="http://schemas.microsoft.com/office/drawing/2014/main" id="{A6AD0CD2-B9F9-4A5B-A26D-03B208FB956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579"/>
              <a:ext cx="1057275" cy="614491"/>
            </a:xfrm>
            <a:custGeom>
              <a:avLst/>
              <a:gdLst>
                <a:gd name="T0" fmla="*/ 222 w 222"/>
                <a:gd name="T1" fmla="*/ 0 h 129"/>
                <a:gd name="T2" fmla="*/ 0 w 222"/>
                <a:gd name="T3" fmla="*/ 129 h 129"/>
              </a:gdLst>
              <a:ahLst/>
              <a:cxnLst>
                <a:cxn ang="0">
                  <a:pos x="T0" y="T1"/>
                </a:cxn>
                <a:cxn ang="0">
                  <a:pos x="T2" y="T3"/>
                </a:cxn>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4" name="Freeform 13">
              <a:extLst>
                <a:ext uri="{FF2B5EF4-FFF2-40B4-BE49-F238E27FC236}">
                  <a16:creationId xmlns:a16="http://schemas.microsoft.com/office/drawing/2014/main" id="{29BB320E-314B-4A0F-A2BD-3DE10EC191A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21889" y="5579"/>
              <a:ext cx="5588000" cy="6866337"/>
            </a:xfrm>
            <a:custGeom>
              <a:avLst/>
              <a:gdLst>
                <a:gd name="T0" fmla="*/ 1067 w 1174"/>
                <a:gd name="T1" fmla="*/ 1440 h 1440"/>
                <a:gd name="T2" fmla="*/ 698 w 1174"/>
                <a:gd name="T3" fmla="*/ 577 h 1440"/>
                <a:gd name="T4" fmla="*/ 0 w 1174"/>
                <a:gd name="T5" fmla="*/ 0 h 1440"/>
              </a:gdLst>
              <a:ahLst/>
              <a:cxnLst>
                <a:cxn ang="0">
                  <a:pos x="T0" y="T1"/>
                </a:cxn>
                <a:cxn ang="0">
                  <a:pos x="T2" y="T3"/>
                </a:cxn>
                <a:cxn ang="0">
                  <a:pos x="T4" y="T5"/>
                </a:cxn>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5" name="Freeform 14">
              <a:extLst>
                <a:ext uri="{FF2B5EF4-FFF2-40B4-BE49-F238E27FC236}">
                  <a16:creationId xmlns:a16="http://schemas.microsoft.com/office/drawing/2014/main" id="{E55F262F-4D7C-41D5-B700-86790E30317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701" y="790"/>
              <a:ext cx="595313" cy="352734"/>
            </a:xfrm>
            <a:custGeom>
              <a:avLst/>
              <a:gdLst>
                <a:gd name="T0" fmla="*/ 125 w 125"/>
                <a:gd name="T1" fmla="*/ 0 h 74"/>
                <a:gd name="T2" fmla="*/ 0 w 125"/>
                <a:gd name="T3" fmla="*/ 74 h 74"/>
              </a:gdLst>
              <a:ahLst/>
              <a:cxnLst>
                <a:cxn ang="0">
                  <a:pos x="T0" y="T1"/>
                </a:cxn>
                <a:cxn ang="0">
                  <a:pos x="T2" y="T3"/>
                </a:cxn>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6" name="Freeform 15">
              <a:extLst>
                <a:ext uri="{FF2B5EF4-FFF2-40B4-BE49-F238E27FC236}">
                  <a16:creationId xmlns:a16="http://schemas.microsoft.com/office/drawing/2014/main" id="{73F3748E-0941-481E-A1CE-ABEFED255A9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012389" y="5579"/>
              <a:ext cx="5497513" cy="6866337"/>
            </a:xfrm>
            <a:custGeom>
              <a:avLst/>
              <a:gdLst>
                <a:gd name="T0" fmla="*/ 1056 w 1155"/>
                <a:gd name="T1" fmla="*/ 1440 h 1440"/>
                <a:gd name="T2" fmla="*/ 686 w 1155"/>
                <a:gd name="T3" fmla="*/ 580 h 1440"/>
                <a:gd name="T4" fmla="*/ 0 w 1155"/>
                <a:gd name="T5" fmla="*/ 0 h 1440"/>
              </a:gdLst>
              <a:ahLst/>
              <a:cxnLst>
                <a:cxn ang="0">
                  <a:pos x="T0" y="T1"/>
                </a:cxn>
                <a:cxn ang="0">
                  <a:pos x="T2" y="T3"/>
                </a:cxn>
                <a:cxn ang="0">
                  <a:pos x="T4" y="T5"/>
                </a:cxn>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7" name="Freeform 16">
              <a:extLst>
                <a:ext uri="{FF2B5EF4-FFF2-40B4-BE49-F238E27FC236}">
                  <a16:creationId xmlns:a16="http://schemas.microsoft.com/office/drawing/2014/main" id="{C4F4DB92-D141-4EBF-A909-69C62DBA3D8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579"/>
              <a:ext cx="357188" cy="213875"/>
            </a:xfrm>
            <a:custGeom>
              <a:avLst/>
              <a:gdLst>
                <a:gd name="T0" fmla="*/ 75 w 75"/>
                <a:gd name="T1" fmla="*/ 0 h 45"/>
                <a:gd name="T2" fmla="*/ 0 w 75"/>
                <a:gd name="T3" fmla="*/ 45 h 45"/>
              </a:gdLst>
              <a:ahLst/>
              <a:cxnLst>
                <a:cxn ang="0">
                  <a:pos x="T0" y="T1"/>
                </a:cxn>
                <a:cxn ang="0">
                  <a:pos x="T2" y="T3"/>
                </a:cxn>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8" name="Freeform 17">
              <a:extLst>
                <a:ext uri="{FF2B5EF4-FFF2-40B4-BE49-F238E27FC236}">
                  <a16:creationId xmlns:a16="http://schemas.microsoft.com/office/drawing/2014/main" id="{77D2441C-2CA1-40FF-B1EE-2CC8CC7F1E1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210826" y="790"/>
              <a:ext cx="5522913" cy="6871126"/>
            </a:xfrm>
            <a:custGeom>
              <a:avLst/>
              <a:gdLst>
                <a:gd name="T0" fmla="*/ 1053 w 1160"/>
                <a:gd name="T1" fmla="*/ 1441 h 1441"/>
                <a:gd name="T2" fmla="*/ 705 w 1160"/>
                <a:gd name="T3" fmla="*/ 599 h 1441"/>
                <a:gd name="T4" fmla="*/ 0 w 1160"/>
                <a:gd name="T5" fmla="*/ 0 h 1441"/>
              </a:gdLst>
              <a:ahLst/>
              <a:cxnLst>
                <a:cxn ang="0">
                  <a:pos x="T0" y="T1"/>
                </a:cxn>
                <a:cxn ang="0">
                  <a:pos x="T2" y="T3"/>
                </a:cxn>
                <a:cxn ang="0">
                  <a:pos x="T4" y="T5"/>
                </a:cxn>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9" name="Freeform 18">
              <a:extLst>
                <a:ext uri="{FF2B5EF4-FFF2-40B4-BE49-F238E27FC236}">
                  <a16:creationId xmlns:a16="http://schemas.microsoft.com/office/drawing/2014/main" id="{8A387B8E-EF05-40BD-8328-54411D49D20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63239" y="5579"/>
              <a:ext cx="5413375" cy="6866337"/>
            </a:xfrm>
            <a:custGeom>
              <a:avLst/>
              <a:gdLst>
                <a:gd name="T0" fmla="*/ 1040 w 1137"/>
                <a:gd name="T1" fmla="*/ 1440 h 1440"/>
                <a:gd name="T2" fmla="*/ 698 w 1137"/>
                <a:gd name="T3" fmla="*/ 611 h 1440"/>
                <a:gd name="T4" fmla="*/ 0 w 1137"/>
                <a:gd name="T5" fmla="*/ 0 h 1440"/>
              </a:gdLst>
              <a:ahLst/>
              <a:cxnLst>
                <a:cxn ang="0">
                  <a:pos x="T0" y="T1"/>
                </a:cxn>
                <a:cxn ang="0">
                  <a:pos x="T2" y="T3"/>
                </a:cxn>
                <a:cxn ang="0">
                  <a:pos x="T4" y="T5"/>
                </a:cxn>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0" name="Freeform 19">
              <a:extLst>
                <a:ext uri="{FF2B5EF4-FFF2-40B4-BE49-F238E27FC236}">
                  <a16:creationId xmlns:a16="http://schemas.microsoft.com/office/drawing/2014/main" id="{1B0644B9-B5C9-498F-87E4-B93C4519989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877576" y="5579"/>
              <a:ext cx="5037138" cy="6861550"/>
            </a:xfrm>
            <a:custGeom>
              <a:avLst/>
              <a:gdLst>
                <a:gd name="T0" fmla="*/ 1011 w 1058"/>
                <a:gd name="T1" fmla="*/ 1439 h 1439"/>
                <a:gd name="T2" fmla="*/ 648 w 1058"/>
                <a:gd name="T3" fmla="*/ 617 h 1439"/>
                <a:gd name="T4" fmla="*/ 0 w 1058"/>
                <a:gd name="T5" fmla="*/ 0 h 1439"/>
              </a:gdLst>
              <a:ahLst/>
              <a:cxnLst>
                <a:cxn ang="0">
                  <a:pos x="T0" y="T1"/>
                </a:cxn>
                <a:cxn ang="0">
                  <a:pos x="T2" y="T3"/>
                </a:cxn>
                <a:cxn ang="0">
                  <a:pos x="T4" y="T5"/>
                </a:cxn>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1" name="Freeform 20">
              <a:extLst>
                <a:ext uri="{FF2B5EF4-FFF2-40B4-BE49-F238E27FC236}">
                  <a16:creationId xmlns:a16="http://schemas.microsoft.com/office/drawing/2014/main" id="{E91C42D4-A5BD-4A2A-A8B4-D941824A861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768289" y="5579"/>
              <a:ext cx="3417888" cy="2742066"/>
            </a:xfrm>
            <a:custGeom>
              <a:avLst/>
              <a:gdLst>
                <a:gd name="T0" fmla="*/ 718 w 718"/>
                <a:gd name="T1" fmla="*/ 575 h 575"/>
                <a:gd name="T2" fmla="*/ 0 w 718"/>
                <a:gd name="T3" fmla="*/ 0 h 575"/>
              </a:gdLst>
              <a:ahLst/>
              <a:cxnLst>
                <a:cxn ang="0">
                  <a:pos x="T0" y="T1"/>
                </a:cxn>
                <a:cxn ang="0">
                  <a:pos x="T2" y="T3"/>
                </a:cxn>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2" name="Freeform 21">
              <a:extLst>
                <a:ext uri="{FF2B5EF4-FFF2-40B4-BE49-F238E27FC236}">
                  <a16:creationId xmlns:a16="http://schemas.microsoft.com/office/drawing/2014/main" id="{2CA9DBF9-7824-4140-AA97-443CB5332C6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235014" y="10367"/>
              <a:ext cx="2951163" cy="2555325"/>
            </a:xfrm>
            <a:custGeom>
              <a:avLst/>
              <a:gdLst>
                <a:gd name="T0" fmla="*/ 620 w 620"/>
                <a:gd name="T1" fmla="*/ 536 h 536"/>
                <a:gd name="T2" fmla="*/ 0 w 620"/>
                <a:gd name="T3" fmla="*/ 0 h 536"/>
              </a:gdLst>
              <a:ahLst/>
              <a:cxnLst>
                <a:cxn ang="0">
                  <a:pos x="T0" y="T1"/>
                </a:cxn>
                <a:cxn ang="0">
                  <a:pos x="T2" y="T3"/>
                </a:cxn>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3" name="Freeform 22">
              <a:extLst>
                <a:ext uri="{FF2B5EF4-FFF2-40B4-BE49-F238E27FC236}">
                  <a16:creationId xmlns:a16="http://schemas.microsoft.com/office/drawing/2014/main" id="{428C5D77-33D6-4D76-97BE-22717C8F93E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20826" y="5579"/>
              <a:ext cx="2165350" cy="1358265"/>
            </a:xfrm>
            <a:custGeom>
              <a:avLst/>
              <a:gdLst>
                <a:gd name="T0" fmla="*/ 0 w 455"/>
                <a:gd name="T1" fmla="*/ 0 h 285"/>
                <a:gd name="T2" fmla="*/ 455 w 455"/>
                <a:gd name="T3" fmla="*/ 285 h 285"/>
              </a:gdLst>
              <a:ahLst/>
              <a:cxnLst>
                <a:cxn ang="0">
                  <a:pos x="T0" y="T1"/>
                </a:cxn>
                <a:cxn ang="0">
                  <a:pos x="T2" y="T3"/>
                </a:cxn>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4" name="Freeform 23">
              <a:extLst>
                <a:ext uri="{FF2B5EF4-FFF2-40B4-BE49-F238E27FC236}">
                  <a16:creationId xmlns:a16="http://schemas.microsoft.com/office/drawing/2014/main" id="{0B2B7940-2D7C-4930-8570-CCF28F23A17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90826" y="5579"/>
              <a:ext cx="895350" cy="534687"/>
            </a:xfrm>
            <a:custGeom>
              <a:avLst/>
              <a:gdLst>
                <a:gd name="T0" fmla="*/ 0 w 188"/>
                <a:gd name="T1" fmla="*/ 0 h 112"/>
                <a:gd name="T2" fmla="*/ 188 w 188"/>
                <a:gd name="T3" fmla="*/ 112 h 112"/>
              </a:gdLst>
              <a:ahLst/>
              <a:cxnLst>
                <a:cxn ang="0">
                  <a:pos x="T0" y="T1"/>
                </a:cxn>
                <a:cxn ang="0">
                  <a:pos x="T2" y="T3"/>
                </a:cxn>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125" name="Rectangle 124">
            <a:extLst>
              <a:ext uri="{FF2B5EF4-FFF2-40B4-BE49-F238E27FC236}">
                <a16:creationId xmlns:a16="http://schemas.microsoft.com/office/drawing/2014/main" id="{4BDC1B9E-51DA-4997-B03F-C8FD8928EE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680" y="-6706"/>
            <a:ext cx="4066551" cy="6871125"/>
          </a:xfrm>
          <a:prstGeom prst="rect">
            <a:avLst/>
          </a:prstGeom>
          <a:solidFill>
            <a:schemeClr val="bg1"/>
          </a:solidFill>
          <a:ln w="9525">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Target Audience">
            <a:extLst>
              <a:ext uri="{FF2B5EF4-FFF2-40B4-BE49-F238E27FC236}">
                <a16:creationId xmlns:a16="http://schemas.microsoft.com/office/drawing/2014/main" id="{47ED750C-B985-3D6A-B695-3253B9BB1B3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24801" y="1723005"/>
            <a:ext cx="3415061" cy="3415061"/>
          </a:xfrm>
          <a:prstGeom prst="rect">
            <a:avLst/>
          </a:prstGeom>
          <a:ln w="9525">
            <a:noFill/>
          </a:ln>
        </p:spPr>
      </p:pic>
      <p:grpSp>
        <p:nvGrpSpPr>
          <p:cNvPr id="126" name="Group 125">
            <a:extLst>
              <a:ext uri="{FF2B5EF4-FFF2-40B4-BE49-F238E27FC236}">
                <a16:creationId xmlns:a16="http://schemas.microsoft.com/office/drawing/2014/main" id="{2E711C58-5790-4050-B396-3FECCD05571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870925" y="1186483"/>
            <a:ext cx="6509954" cy="4477933"/>
            <a:chOff x="807084" y="1186483"/>
            <a:chExt cx="6509954" cy="4477933"/>
          </a:xfrm>
        </p:grpSpPr>
        <p:sp>
          <p:nvSpPr>
            <p:cNvPr id="101" name="Rectangle 100">
              <a:extLst>
                <a:ext uri="{FF2B5EF4-FFF2-40B4-BE49-F238E27FC236}">
                  <a16:creationId xmlns:a16="http://schemas.microsoft.com/office/drawing/2014/main" id="{18277250-174A-412E-BCDE-83CDD5BE12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7846" y="1186483"/>
              <a:ext cx="6508430"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Isosceles Triangle 39">
              <a:extLst>
                <a:ext uri="{FF2B5EF4-FFF2-40B4-BE49-F238E27FC236}">
                  <a16:creationId xmlns:a16="http://schemas.microsoft.com/office/drawing/2014/main" id="{CDCF9792-8B15-45F1-B003-1D35B362FC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3858445"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a:extLst>
                <a:ext uri="{FF2B5EF4-FFF2-40B4-BE49-F238E27FC236}">
                  <a16:creationId xmlns:a16="http://schemas.microsoft.com/office/drawing/2014/main" id="{45E49C80-5AB4-4325-A287-9A141C4E14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7084" y="1991156"/>
              <a:ext cx="6509954"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679DA966-304E-5281-2893-3D3DDCE7E21B}"/>
              </a:ext>
            </a:extLst>
          </p:cNvPr>
          <p:cNvSpPr>
            <a:spLocks noGrp="1"/>
          </p:cNvSpPr>
          <p:nvPr>
            <p:ph type="ctrTitle"/>
          </p:nvPr>
        </p:nvSpPr>
        <p:spPr>
          <a:xfrm>
            <a:off x="4957286" y="1913394"/>
            <a:ext cx="6337231" cy="689048"/>
          </a:xfrm>
        </p:spPr>
        <p:txBody>
          <a:bodyPr>
            <a:noAutofit/>
          </a:bodyPr>
          <a:lstStyle/>
          <a:p>
            <a:r>
              <a:rPr lang="en-US" sz="4000" b="1" dirty="0">
                <a:latin typeface="Bell MT" panose="02020503060305020303" pitchFamily="18" charset="0"/>
              </a:rPr>
              <a:t>Objective</a:t>
            </a:r>
            <a:endParaRPr lang="en-IN" sz="4000" b="1" dirty="0">
              <a:latin typeface="Bell MT" panose="02020503060305020303" pitchFamily="18" charset="0"/>
            </a:endParaRPr>
          </a:p>
        </p:txBody>
      </p:sp>
      <p:sp>
        <p:nvSpPr>
          <p:cNvPr id="3" name="Subtitle 2">
            <a:extLst>
              <a:ext uri="{FF2B5EF4-FFF2-40B4-BE49-F238E27FC236}">
                <a16:creationId xmlns:a16="http://schemas.microsoft.com/office/drawing/2014/main" id="{7F745D9E-75CE-1ECE-7E75-8E149FF4030A}"/>
              </a:ext>
            </a:extLst>
          </p:cNvPr>
          <p:cNvSpPr>
            <a:spLocks noGrp="1"/>
          </p:cNvSpPr>
          <p:nvPr>
            <p:ph type="subTitle" idx="1"/>
          </p:nvPr>
        </p:nvSpPr>
        <p:spPr>
          <a:xfrm>
            <a:off x="5346710" y="2844576"/>
            <a:ext cx="5508745" cy="1322587"/>
          </a:xfrm>
        </p:spPr>
        <p:txBody>
          <a:bodyPr>
            <a:noAutofit/>
          </a:bodyPr>
          <a:lstStyle/>
          <a:p>
            <a:pPr algn="just">
              <a:lnSpc>
                <a:spcPct val="90000"/>
              </a:lnSpc>
            </a:pPr>
            <a:r>
              <a:rPr lang="en-US" sz="1600" dirty="0"/>
              <a:t>This study aims to evaluate and compare the effectiveness of various forecasting models, including LSTMs, ARIMA/SARIMA, Fuzzy Time Series, and an ensemble approach, for improved stock price prediction accuracy. We will assess their performance on real-world data using error metrics like RMSE to identify the most promising technique, particularly for capturing seasonal patterns in stock market dynamics.</a:t>
            </a:r>
            <a:endParaRPr lang="en-IN" sz="1600" dirty="0"/>
          </a:p>
        </p:txBody>
      </p:sp>
    </p:spTree>
    <p:extLst>
      <p:ext uri="{BB962C8B-B14F-4D97-AF65-F5344CB8AC3E}">
        <p14:creationId xmlns:p14="http://schemas.microsoft.com/office/powerpoint/2010/main" val="26012561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982413CC-69E6-4BDA-A88D-E4EF8F95B2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4F1F7357-8633-4CE7-BF80-475EE8A2FAE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5" name="Freeform 5">
              <a:extLst>
                <a:ext uri="{FF2B5EF4-FFF2-40B4-BE49-F238E27FC236}">
                  <a16:creationId xmlns:a16="http://schemas.microsoft.com/office/drawing/2014/main" id="{E402FE4E-C12D-497C-AF81-F08E4E02B45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306513" y="0"/>
              <a:ext cx="3862388" cy="6843713"/>
            </a:xfrm>
            <a:custGeom>
              <a:avLst/>
              <a:gdLst>
                <a:gd name="T0" fmla="*/ 813 w 813"/>
                <a:gd name="T1" fmla="*/ 0 h 1440"/>
                <a:gd name="T2" fmla="*/ 435 w 813"/>
                <a:gd name="T3" fmla="*/ 1440 h 1440"/>
              </a:gdLst>
              <a:ahLst/>
              <a:cxnLst>
                <a:cxn ang="0">
                  <a:pos x="T0" y="T1"/>
                </a:cxn>
                <a:cxn ang="0">
                  <a:pos x="T2" y="T3"/>
                </a:cxn>
              </a:cxnLst>
              <a:rect l="0" t="0" r="r" b="b"/>
              <a:pathLst>
                <a:path w="813" h="1440">
                  <a:moveTo>
                    <a:pt x="813" y="0"/>
                  </a:moveTo>
                  <a:cubicBezTo>
                    <a:pt x="331" y="221"/>
                    <a:pt x="0" y="1039"/>
                    <a:pt x="435" y="144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Freeform 6">
              <a:extLst>
                <a:ext uri="{FF2B5EF4-FFF2-40B4-BE49-F238E27FC236}">
                  <a16:creationId xmlns:a16="http://schemas.microsoft.com/office/drawing/2014/main" id="{59247B10-170D-4E62-849A-38FCB43C6AF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26725" y="9525"/>
              <a:ext cx="1539875" cy="555625"/>
            </a:xfrm>
            <a:custGeom>
              <a:avLst/>
              <a:gdLst>
                <a:gd name="T0" fmla="*/ 324 w 324"/>
                <a:gd name="T1" fmla="*/ 117 h 117"/>
                <a:gd name="T2" fmla="*/ 0 w 324"/>
                <a:gd name="T3" fmla="*/ 0 h 117"/>
              </a:gdLst>
              <a:ahLst/>
              <a:cxnLst>
                <a:cxn ang="0">
                  <a:pos x="T0" y="T1"/>
                </a:cxn>
                <a:cxn ang="0">
                  <a:pos x="T2" y="T3"/>
                </a:cxn>
              </a:cxnLst>
              <a:rect l="0" t="0" r="r" b="b"/>
              <a:pathLst>
                <a:path w="324" h="117">
                  <a:moveTo>
                    <a:pt x="324" y="117"/>
                  </a:moveTo>
                  <a:cubicBezTo>
                    <a:pt x="223" y="64"/>
                    <a:pt x="107" y="28"/>
                    <a:pt x="0" y="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Freeform 7">
              <a:extLst>
                <a:ext uri="{FF2B5EF4-FFF2-40B4-BE49-F238E27FC236}">
                  <a16:creationId xmlns:a16="http://schemas.microsoft.com/office/drawing/2014/main" id="{89A587A7-1BEF-45AA-9EFC-6558A8749CE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247313" y="5013325"/>
              <a:ext cx="1919288" cy="1830388"/>
            </a:xfrm>
            <a:custGeom>
              <a:avLst/>
              <a:gdLst>
                <a:gd name="T0" fmla="*/ 0 w 404"/>
                <a:gd name="T1" fmla="*/ 385 h 385"/>
                <a:gd name="T2" fmla="*/ 404 w 404"/>
                <a:gd name="T3" fmla="*/ 0 h 385"/>
              </a:gdLst>
              <a:ahLst/>
              <a:cxnLst>
                <a:cxn ang="0">
                  <a:pos x="T0" y="T1"/>
                </a:cxn>
                <a:cxn ang="0">
                  <a:pos x="T2" y="T3"/>
                </a:cxn>
              </a:cxnLst>
              <a:rect l="0" t="0" r="r" b="b"/>
              <a:pathLst>
                <a:path w="404" h="385">
                  <a:moveTo>
                    <a:pt x="0" y="385"/>
                  </a:moveTo>
                  <a:cubicBezTo>
                    <a:pt x="146" y="272"/>
                    <a:pt x="285" y="142"/>
                    <a:pt x="404" y="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Freeform 8">
              <a:extLst>
                <a:ext uri="{FF2B5EF4-FFF2-40B4-BE49-F238E27FC236}">
                  <a16:creationId xmlns:a16="http://schemas.microsoft.com/office/drawing/2014/main" id="{AC25B5A1-6EF7-44EC-A2F0-1EDC96A79B0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0775" y="0"/>
              <a:ext cx="3676650" cy="6843713"/>
            </a:xfrm>
            <a:custGeom>
              <a:avLst/>
              <a:gdLst>
                <a:gd name="T0" fmla="*/ 774 w 774"/>
                <a:gd name="T1" fmla="*/ 0 h 1440"/>
                <a:gd name="T2" fmla="*/ 411 w 774"/>
                <a:gd name="T3" fmla="*/ 1440 h 1440"/>
              </a:gdLst>
              <a:ahLst/>
              <a:cxnLst>
                <a:cxn ang="0">
                  <a:pos x="T0" y="T1"/>
                </a:cxn>
                <a:cxn ang="0">
                  <a:pos x="T2" y="T3"/>
                </a:cxn>
              </a:cxnLst>
              <a:rect l="0" t="0" r="r" b="b"/>
              <a:pathLst>
                <a:path w="774" h="1440">
                  <a:moveTo>
                    <a:pt x="774" y="0"/>
                  </a:moveTo>
                  <a:cubicBezTo>
                    <a:pt x="312" y="240"/>
                    <a:pt x="0" y="1034"/>
                    <a:pt x="411" y="1440"/>
                  </a:cubicBezTo>
                </a:path>
              </a:pathLst>
            </a:custGeom>
            <a:noFill/>
            <a:ln w="9525" cap="flat">
              <a:solidFill>
                <a:schemeClr val="tx1">
                  <a:alpha val="15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Freeform 9">
              <a:extLst>
                <a:ext uri="{FF2B5EF4-FFF2-40B4-BE49-F238E27FC236}">
                  <a16:creationId xmlns:a16="http://schemas.microsoft.com/office/drawing/2014/main" id="{80B8582C-7E17-4115-9FF1-979C8405CB5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02988" y="9525"/>
              <a:ext cx="963613" cy="366713"/>
            </a:xfrm>
            <a:custGeom>
              <a:avLst/>
              <a:gdLst>
                <a:gd name="T0" fmla="*/ 203 w 203"/>
                <a:gd name="T1" fmla="*/ 77 h 77"/>
                <a:gd name="T2" fmla="*/ 0 w 203"/>
                <a:gd name="T3" fmla="*/ 0 h 77"/>
              </a:gdLst>
              <a:ahLst/>
              <a:cxnLst>
                <a:cxn ang="0">
                  <a:pos x="T0" y="T1"/>
                </a:cxn>
                <a:cxn ang="0">
                  <a:pos x="T2" y="T3"/>
                </a:cxn>
              </a:cxnLst>
              <a:rect l="0" t="0" r="r" b="b"/>
              <a:pathLst>
                <a:path w="203" h="77">
                  <a:moveTo>
                    <a:pt x="203" y="77"/>
                  </a:moveTo>
                  <a:cubicBezTo>
                    <a:pt x="138" y="46"/>
                    <a:pt x="68" y="21"/>
                    <a:pt x="0" y="0"/>
                  </a:cubicBezTo>
                </a:path>
              </a:pathLst>
            </a:custGeom>
            <a:noFill/>
            <a:ln w="9525" cap="flat">
              <a:solidFill>
                <a:schemeClr val="tx1">
                  <a:alpha val="15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Freeform 10">
              <a:extLst>
                <a:ext uri="{FF2B5EF4-FFF2-40B4-BE49-F238E27FC236}">
                  <a16:creationId xmlns:a16="http://schemas.microsoft.com/office/drawing/2014/main" id="{F6C4AB66-7A18-4E51-935B-237F4CA8272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494963" y="5275263"/>
              <a:ext cx="1666875" cy="1577975"/>
            </a:xfrm>
            <a:custGeom>
              <a:avLst/>
              <a:gdLst>
                <a:gd name="T0" fmla="*/ 0 w 351"/>
                <a:gd name="T1" fmla="*/ 332 h 332"/>
                <a:gd name="T2" fmla="*/ 351 w 351"/>
                <a:gd name="T3" fmla="*/ 0 h 332"/>
              </a:gdLst>
              <a:ahLst/>
              <a:cxnLst>
                <a:cxn ang="0">
                  <a:pos x="T0" y="T1"/>
                </a:cxn>
                <a:cxn ang="0">
                  <a:pos x="T2" y="T3"/>
                </a:cxn>
              </a:cxnLst>
              <a:rect l="0" t="0" r="r" b="b"/>
              <a:pathLst>
                <a:path w="351" h="332">
                  <a:moveTo>
                    <a:pt x="0" y="332"/>
                  </a:moveTo>
                  <a:cubicBezTo>
                    <a:pt x="125" y="232"/>
                    <a:pt x="245" y="121"/>
                    <a:pt x="351" y="0"/>
                  </a:cubicBezTo>
                </a:path>
              </a:pathLst>
            </a:custGeom>
            <a:noFill/>
            <a:ln w="9525" cap="flat">
              <a:solidFill>
                <a:schemeClr val="tx1">
                  <a:alpha val="15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Freeform 11">
              <a:extLst>
                <a:ext uri="{FF2B5EF4-FFF2-40B4-BE49-F238E27FC236}">
                  <a16:creationId xmlns:a16="http://schemas.microsoft.com/office/drawing/2014/main" id="{CDF12911-A240-4580-8788-0C49DB1FEDB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1713" y="0"/>
              <a:ext cx="3621088" cy="6843713"/>
            </a:xfrm>
            <a:custGeom>
              <a:avLst/>
              <a:gdLst>
                <a:gd name="T0" fmla="*/ 762 w 762"/>
                <a:gd name="T1" fmla="*/ 0 h 1440"/>
                <a:gd name="T2" fmla="*/ 403 w 762"/>
                <a:gd name="T3" fmla="*/ 1440 h 1440"/>
              </a:gdLst>
              <a:ahLst/>
              <a:cxnLst>
                <a:cxn ang="0">
                  <a:pos x="T0" y="T1"/>
                </a:cxn>
                <a:cxn ang="0">
                  <a:pos x="T2" y="T3"/>
                </a:cxn>
              </a:cxnLst>
              <a:rect l="0" t="0" r="r" b="b"/>
              <a:pathLst>
                <a:path w="762" h="1440">
                  <a:moveTo>
                    <a:pt x="762" y="0"/>
                  </a:moveTo>
                  <a:cubicBezTo>
                    <a:pt x="308" y="245"/>
                    <a:pt x="0" y="1033"/>
                    <a:pt x="403" y="144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Freeform 12">
              <a:extLst>
                <a:ext uri="{FF2B5EF4-FFF2-40B4-BE49-F238E27FC236}">
                  <a16:creationId xmlns:a16="http://schemas.microsoft.com/office/drawing/2014/main" id="{EAE0F5DE-442D-4F6C-B02C-2568ED19585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501438" y="9525"/>
              <a:ext cx="665163" cy="257175"/>
            </a:xfrm>
            <a:custGeom>
              <a:avLst/>
              <a:gdLst>
                <a:gd name="T0" fmla="*/ 140 w 140"/>
                <a:gd name="T1" fmla="*/ 54 h 54"/>
                <a:gd name="T2" fmla="*/ 0 w 140"/>
                <a:gd name="T3" fmla="*/ 0 h 54"/>
              </a:gdLst>
              <a:ahLst/>
              <a:cxnLst>
                <a:cxn ang="0">
                  <a:pos x="T0" y="T1"/>
                </a:cxn>
                <a:cxn ang="0">
                  <a:pos x="T2" y="T3"/>
                </a:cxn>
              </a:cxnLst>
              <a:rect l="0" t="0" r="r" b="b"/>
              <a:pathLst>
                <a:path w="140" h="54">
                  <a:moveTo>
                    <a:pt x="140" y="54"/>
                  </a:moveTo>
                  <a:cubicBezTo>
                    <a:pt x="95" y="34"/>
                    <a:pt x="48" y="16"/>
                    <a:pt x="0" y="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Freeform 13">
              <a:extLst>
                <a:ext uri="{FF2B5EF4-FFF2-40B4-BE49-F238E27FC236}">
                  <a16:creationId xmlns:a16="http://schemas.microsoft.com/office/drawing/2014/main" id="{4F24A002-AFDE-4034-85BE-CBF005AE923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41013" y="5408613"/>
              <a:ext cx="1525588" cy="1435100"/>
            </a:xfrm>
            <a:custGeom>
              <a:avLst/>
              <a:gdLst>
                <a:gd name="T0" fmla="*/ 0 w 321"/>
                <a:gd name="T1" fmla="*/ 302 h 302"/>
                <a:gd name="T2" fmla="*/ 321 w 321"/>
                <a:gd name="T3" fmla="*/ 0 h 302"/>
              </a:gdLst>
              <a:ahLst/>
              <a:cxnLst>
                <a:cxn ang="0">
                  <a:pos x="T0" y="T1"/>
                </a:cxn>
                <a:cxn ang="0">
                  <a:pos x="T2" y="T3"/>
                </a:cxn>
              </a:cxnLst>
              <a:rect l="0" t="0" r="r" b="b"/>
              <a:pathLst>
                <a:path w="321" h="302">
                  <a:moveTo>
                    <a:pt x="0" y="302"/>
                  </a:moveTo>
                  <a:cubicBezTo>
                    <a:pt x="114" y="210"/>
                    <a:pt x="223" y="109"/>
                    <a:pt x="321" y="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Freeform 14">
              <a:extLst>
                <a:ext uri="{FF2B5EF4-FFF2-40B4-BE49-F238E27FC236}">
                  <a16:creationId xmlns:a16="http://schemas.microsoft.com/office/drawing/2014/main" id="{36F0721E-B4B0-4A6C-A92C-F8DE92D3AC0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1713" y="0"/>
              <a:ext cx="3244850" cy="6843713"/>
            </a:xfrm>
            <a:custGeom>
              <a:avLst/>
              <a:gdLst>
                <a:gd name="T0" fmla="*/ 683 w 683"/>
                <a:gd name="T1" fmla="*/ 0 h 1440"/>
                <a:gd name="T2" fmla="*/ 355 w 683"/>
                <a:gd name="T3" fmla="*/ 1440 h 1440"/>
              </a:gdLst>
              <a:ahLst/>
              <a:cxnLst>
                <a:cxn ang="0">
                  <a:pos x="T0" y="T1"/>
                </a:cxn>
                <a:cxn ang="0">
                  <a:pos x="T2" y="T3"/>
                </a:cxn>
              </a:cxnLst>
              <a:rect l="0" t="0" r="r" b="b"/>
              <a:pathLst>
                <a:path w="683" h="1440">
                  <a:moveTo>
                    <a:pt x="683" y="0"/>
                  </a:moveTo>
                  <a:cubicBezTo>
                    <a:pt x="258" y="256"/>
                    <a:pt x="0" y="1041"/>
                    <a:pt x="355" y="144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Freeform 15">
              <a:extLst>
                <a:ext uri="{FF2B5EF4-FFF2-40B4-BE49-F238E27FC236}">
                  <a16:creationId xmlns:a16="http://schemas.microsoft.com/office/drawing/2014/main" id="{54D2DC98-69F8-4F2F-9D45-BDFFA5E2BBB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802938" y="5518150"/>
              <a:ext cx="1363663" cy="1325563"/>
            </a:xfrm>
            <a:custGeom>
              <a:avLst/>
              <a:gdLst>
                <a:gd name="T0" fmla="*/ 0 w 287"/>
                <a:gd name="T1" fmla="*/ 279 h 279"/>
                <a:gd name="T2" fmla="*/ 287 w 287"/>
                <a:gd name="T3" fmla="*/ 0 h 279"/>
              </a:gdLst>
              <a:ahLst/>
              <a:cxnLst>
                <a:cxn ang="0">
                  <a:pos x="T0" y="T1"/>
                </a:cxn>
                <a:cxn ang="0">
                  <a:pos x="T2" y="T3"/>
                </a:cxn>
              </a:cxnLst>
              <a:rect l="0" t="0" r="r" b="b"/>
              <a:pathLst>
                <a:path w="287" h="279">
                  <a:moveTo>
                    <a:pt x="0" y="279"/>
                  </a:moveTo>
                  <a:cubicBezTo>
                    <a:pt x="101" y="193"/>
                    <a:pt x="198" y="100"/>
                    <a:pt x="287" y="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Freeform 16">
              <a:extLst>
                <a:ext uri="{FF2B5EF4-FFF2-40B4-BE49-F238E27FC236}">
                  <a16:creationId xmlns:a16="http://schemas.microsoft.com/office/drawing/2014/main" id="{0A636E33-DC38-40B9-B941-037E5D8603F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89000" y="0"/>
              <a:ext cx="3230563" cy="6843713"/>
            </a:xfrm>
            <a:custGeom>
              <a:avLst/>
              <a:gdLst>
                <a:gd name="T0" fmla="*/ 680 w 680"/>
                <a:gd name="T1" fmla="*/ 0 h 1440"/>
                <a:gd name="T2" fmla="*/ 337 w 680"/>
                <a:gd name="T3" fmla="*/ 1440 h 1440"/>
              </a:gdLst>
              <a:ahLst/>
              <a:cxnLst>
                <a:cxn ang="0">
                  <a:pos x="T0" y="T1"/>
                </a:cxn>
                <a:cxn ang="0">
                  <a:pos x="T2" y="T3"/>
                </a:cxn>
              </a:cxnLst>
              <a:rect l="0" t="0" r="r" b="b"/>
              <a:pathLst>
                <a:path w="680" h="1440">
                  <a:moveTo>
                    <a:pt x="680" y="0"/>
                  </a:moveTo>
                  <a:cubicBezTo>
                    <a:pt x="257" y="265"/>
                    <a:pt x="0" y="1026"/>
                    <a:pt x="337" y="144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Freeform 17">
              <a:extLst>
                <a:ext uri="{FF2B5EF4-FFF2-40B4-BE49-F238E27FC236}">
                  <a16:creationId xmlns:a16="http://schemas.microsoft.com/office/drawing/2014/main" id="{03D30690-68C2-4AEC-9789-1495D97E194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79150" y="5694363"/>
              <a:ext cx="1187450" cy="1149350"/>
            </a:xfrm>
            <a:custGeom>
              <a:avLst/>
              <a:gdLst>
                <a:gd name="T0" fmla="*/ 0 w 250"/>
                <a:gd name="T1" fmla="*/ 242 h 242"/>
                <a:gd name="T2" fmla="*/ 250 w 250"/>
                <a:gd name="T3" fmla="*/ 0 h 242"/>
              </a:gdLst>
              <a:ahLst/>
              <a:cxnLst>
                <a:cxn ang="0">
                  <a:pos x="T0" y="T1"/>
                </a:cxn>
                <a:cxn ang="0">
                  <a:pos x="T2" y="T3"/>
                </a:cxn>
              </a:cxnLst>
              <a:rect l="0" t="0" r="r" b="b"/>
              <a:pathLst>
                <a:path w="250" h="242">
                  <a:moveTo>
                    <a:pt x="0" y="242"/>
                  </a:moveTo>
                  <a:cubicBezTo>
                    <a:pt x="88" y="166"/>
                    <a:pt x="172" y="85"/>
                    <a:pt x="250" y="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Freeform 18">
              <a:extLst>
                <a:ext uri="{FF2B5EF4-FFF2-40B4-BE49-F238E27FC236}">
                  <a16:creationId xmlns:a16="http://schemas.microsoft.com/office/drawing/2014/main" id="{1020B1B9-821B-49FB-BDC9-57DA08CBC30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84188" y="0"/>
              <a:ext cx="3421063" cy="6843713"/>
            </a:xfrm>
            <a:custGeom>
              <a:avLst/>
              <a:gdLst>
                <a:gd name="T0" fmla="*/ 720 w 720"/>
                <a:gd name="T1" fmla="*/ 0 h 1440"/>
                <a:gd name="T2" fmla="*/ 362 w 720"/>
                <a:gd name="T3" fmla="*/ 1440 h 1440"/>
              </a:gdLst>
              <a:ahLst/>
              <a:cxnLst>
                <a:cxn ang="0">
                  <a:pos x="T0" y="T1"/>
                </a:cxn>
                <a:cxn ang="0">
                  <a:pos x="T2" y="T3"/>
                </a:cxn>
              </a:cxnLst>
              <a:rect l="0" t="0" r="r" b="b"/>
              <a:pathLst>
                <a:path w="720" h="1440">
                  <a:moveTo>
                    <a:pt x="720" y="0"/>
                  </a:moveTo>
                  <a:cubicBezTo>
                    <a:pt x="316" y="282"/>
                    <a:pt x="0" y="1018"/>
                    <a:pt x="362" y="144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Freeform 19">
              <a:extLst>
                <a:ext uri="{FF2B5EF4-FFF2-40B4-BE49-F238E27FC236}">
                  <a16:creationId xmlns:a16="http://schemas.microsoft.com/office/drawing/2014/main" id="{720EDCE4-8B18-413F-989E-E79628E5AF1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87125" y="6049963"/>
              <a:ext cx="879475" cy="793750"/>
            </a:xfrm>
            <a:custGeom>
              <a:avLst/>
              <a:gdLst>
                <a:gd name="T0" fmla="*/ 0 w 185"/>
                <a:gd name="T1" fmla="*/ 167 h 167"/>
                <a:gd name="T2" fmla="*/ 185 w 185"/>
                <a:gd name="T3" fmla="*/ 0 h 167"/>
              </a:gdLst>
              <a:ahLst/>
              <a:cxnLst>
                <a:cxn ang="0">
                  <a:pos x="T0" y="T1"/>
                </a:cxn>
                <a:cxn ang="0">
                  <a:pos x="T2" y="T3"/>
                </a:cxn>
              </a:cxnLst>
              <a:rect l="0" t="0" r="r" b="b"/>
              <a:pathLst>
                <a:path w="185" h="167">
                  <a:moveTo>
                    <a:pt x="0" y="167"/>
                  </a:moveTo>
                  <a:cubicBezTo>
                    <a:pt x="63" y="114"/>
                    <a:pt x="125" y="58"/>
                    <a:pt x="185" y="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Freeform 20">
              <a:extLst>
                <a:ext uri="{FF2B5EF4-FFF2-40B4-BE49-F238E27FC236}">
                  <a16:creationId xmlns:a16="http://schemas.microsoft.com/office/drawing/2014/main" id="{8563351E-0DDD-4FC8-8D0C-1E446E3C1B5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98488" y="0"/>
              <a:ext cx="2717800" cy="6843713"/>
            </a:xfrm>
            <a:custGeom>
              <a:avLst/>
              <a:gdLst>
                <a:gd name="T0" fmla="*/ 572 w 572"/>
                <a:gd name="T1" fmla="*/ 0 h 1440"/>
                <a:gd name="T2" fmla="*/ 164 w 572"/>
                <a:gd name="T3" fmla="*/ 1440 h 1440"/>
              </a:gdLst>
              <a:ahLst/>
              <a:cxnLst>
                <a:cxn ang="0">
                  <a:pos x="T0" y="T1"/>
                </a:cxn>
                <a:cxn ang="0">
                  <a:pos x="T2" y="T3"/>
                </a:cxn>
              </a:cxnLst>
              <a:rect l="0" t="0" r="r" b="b"/>
              <a:pathLst>
                <a:path w="572" h="1440">
                  <a:moveTo>
                    <a:pt x="572" y="0"/>
                  </a:moveTo>
                  <a:cubicBezTo>
                    <a:pt x="213" y="320"/>
                    <a:pt x="0" y="979"/>
                    <a:pt x="164" y="1440"/>
                  </a:cubicBezTo>
                </a:path>
              </a:pathLst>
            </a:custGeom>
            <a:noFill/>
            <a:ln w="12700" cap="flat">
              <a:solidFill>
                <a:schemeClr val="tx1">
                  <a:alpha val="15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Freeform 21">
              <a:extLst>
                <a:ext uri="{FF2B5EF4-FFF2-40B4-BE49-F238E27FC236}">
                  <a16:creationId xmlns:a16="http://schemas.microsoft.com/office/drawing/2014/main" id="{15E8B705-64E7-4513-B3CB-BF46C35732B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61938" y="0"/>
              <a:ext cx="2944813" cy="6843713"/>
            </a:xfrm>
            <a:custGeom>
              <a:avLst/>
              <a:gdLst>
                <a:gd name="T0" fmla="*/ 620 w 620"/>
                <a:gd name="T1" fmla="*/ 0 h 1440"/>
                <a:gd name="T2" fmla="*/ 186 w 620"/>
                <a:gd name="T3" fmla="*/ 1440 h 1440"/>
              </a:gdLst>
              <a:ahLst/>
              <a:cxnLst>
                <a:cxn ang="0">
                  <a:pos x="T0" y="T1"/>
                </a:cxn>
                <a:cxn ang="0">
                  <a:pos x="T2" y="T3"/>
                </a:cxn>
              </a:cxnLst>
              <a:rect l="0" t="0" r="r" b="b"/>
              <a:pathLst>
                <a:path w="620" h="1440">
                  <a:moveTo>
                    <a:pt x="620" y="0"/>
                  </a:moveTo>
                  <a:cubicBezTo>
                    <a:pt x="248" y="325"/>
                    <a:pt x="0" y="960"/>
                    <a:pt x="186" y="1440"/>
                  </a:cubicBezTo>
                </a:path>
              </a:pathLst>
            </a:custGeom>
            <a:noFill/>
            <a:ln w="9525" cap="flat">
              <a:solidFill>
                <a:schemeClr val="tx1">
                  <a:alpha val="15000"/>
                </a:schemeClr>
              </a:solidFill>
              <a:prstDash val="lg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Freeform 22">
              <a:extLst>
                <a:ext uri="{FF2B5EF4-FFF2-40B4-BE49-F238E27FC236}">
                  <a16:creationId xmlns:a16="http://schemas.microsoft.com/office/drawing/2014/main" id="{30DAEE1C-EBB5-47F5-9E76-564FCFDBFC2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17513" y="0"/>
              <a:ext cx="2403475" cy="6843713"/>
            </a:xfrm>
            <a:custGeom>
              <a:avLst/>
              <a:gdLst>
                <a:gd name="T0" fmla="*/ 506 w 506"/>
                <a:gd name="T1" fmla="*/ 0 h 1440"/>
                <a:gd name="T2" fmla="*/ 171 w 506"/>
                <a:gd name="T3" fmla="*/ 1440 h 1440"/>
              </a:gdLst>
              <a:ahLst/>
              <a:cxnLst>
                <a:cxn ang="0">
                  <a:pos x="T0" y="T1"/>
                </a:cxn>
                <a:cxn ang="0">
                  <a:pos x="T2" y="T3"/>
                </a:cxn>
              </a:cxnLst>
              <a:rect l="0" t="0" r="r" b="b"/>
              <a:pathLst>
                <a:path w="506" h="1440">
                  <a:moveTo>
                    <a:pt x="506" y="0"/>
                  </a:moveTo>
                  <a:cubicBezTo>
                    <a:pt x="109" y="356"/>
                    <a:pt x="0" y="943"/>
                    <a:pt x="171" y="144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Freeform 23">
              <a:extLst>
                <a:ext uri="{FF2B5EF4-FFF2-40B4-BE49-F238E27FC236}">
                  <a16:creationId xmlns:a16="http://schemas.microsoft.com/office/drawing/2014/main" id="{EDB255E9-A3E2-4098-99A1-FE38FAD15DA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288" y="9525"/>
              <a:ext cx="1771650" cy="3198813"/>
            </a:xfrm>
            <a:custGeom>
              <a:avLst/>
              <a:gdLst>
                <a:gd name="T0" fmla="*/ 373 w 373"/>
                <a:gd name="T1" fmla="*/ 0 h 673"/>
                <a:gd name="T2" fmla="*/ 0 w 373"/>
                <a:gd name="T3" fmla="*/ 673 h 673"/>
              </a:gdLst>
              <a:ahLst/>
              <a:cxnLst>
                <a:cxn ang="0">
                  <a:pos x="T0" y="T1"/>
                </a:cxn>
                <a:cxn ang="0">
                  <a:pos x="T2" y="T3"/>
                </a:cxn>
              </a:cxnLst>
              <a:rect l="0" t="0" r="r" b="b"/>
              <a:pathLst>
                <a:path w="373" h="673">
                  <a:moveTo>
                    <a:pt x="373" y="0"/>
                  </a:moveTo>
                  <a:cubicBezTo>
                    <a:pt x="175" y="183"/>
                    <a:pt x="51" y="409"/>
                    <a:pt x="0" y="673"/>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Freeform 24">
              <a:extLst>
                <a:ext uri="{FF2B5EF4-FFF2-40B4-BE49-F238E27FC236}">
                  <a16:creationId xmlns:a16="http://schemas.microsoft.com/office/drawing/2014/main" id="{D2507F2A-27AF-4833-8273-5FC9A988639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63" y="6016625"/>
              <a:ext cx="214313" cy="827088"/>
            </a:xfrm>
            <a:custGeom>
              <a:avLst/>
              <a:gdLst>
                <a:gd name="T0" fmla="*/ 0 w 45"/>
                <a:gd name="T1" fmla="*/ 0 h 174"/>
                <a:gd name="T2" fmla="*/ 45 w 45"/>
                <a:gd name="T3" fmla="*/ 174 h 174"/>
              </a:gdLst>
              <a:ahLst/>
              <a:cxnLst>
                <a:cxn ang="0">
                  <a:pos x="T0" y="T1"/>
                </a:cxn>
                <a:cxn ang="0">
                  <a:pos x="T2" y="T3"/>
                </a:cxn>
              </a:cxnLst>
              <a:rect l="0" t="0" r="r" b="b"/>
              <a:pathLst>
                <a:path w="45" h="174">
                  <a:moveTo>
                    <a:pt x="0" y="0"/>
                  </a:moveTo>
                  <a:cubicBezTo>
                    <a:pt x="11" y="59"/>
                    <a:pt x="26" y="118"/>
                    <a:pt x="45" y="174"/>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Freeform 25">
              <a:extLst>
                <a:ext uri="{FF2B5EF4-FFF2-40B4-BE49-F238E27FC236}">
                  <a16:creationId xmlns:a16="http://schemas.microsoft.com/office/drawing/2014/main" id="{8DFB8904-0CB8-45AD-ABD2-F7A582365E8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288" y="0"/>
              <a:ext cx="1562100" cy="2228850"/>
            </a:xfrm>
            <a:custGeom>
              <a:avLst/>
              <a:gdLst>
                <a:gd name="T0" fmla="*/ 329 w 329"/>
                <a:gd name="T1" fmla="*/ 0 h 469"/>
                <a:gd name="T2" fmla="*/ 0 w 329"/>
                <a:gd name="T3" fmla="*/ 469 h 469"/>
              </a:gdLst>
              <a:ahLst/>
              <a:cxnLst>
                <a:cxn ang="0">
                  <a:pos x="T0" y="T1"/>
                </a:cxn>
                <a:cxn ang="0">
                  <a:pos x="T2" y="T3"/>
                </a:cxn>
              </a:cxnLst>
              <a:rect l="0" t="0" r="r" b="b"/>
              <a:pathLst>
                <a:path w="329" h="469">
                  <a:moveTo>
                    <a:pt x="329" y="0"/>
                  </a:moveTo>
                  <a:cubicBezTo>
                    <a:pt x="189" y="133"/>
                    <a:pt x="69" y="288"/>
                    <a:pt x="0" y="469"/>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2" name="Title 1">
            <a:extLst>
              <a:ext uri="{FF2B5EF4-FFF2-40B4-BE49-F238E27FC236}">
                <a16:creationId xmlns:a16="http://schemas.microsoft.com/office/drawing/2014/main" id="{BB30D642-4C47-B3B6-D244-4C79F93E07DF}"/>
              </a:ext>
            </a:extLst>
          </p:cNvPr>
          <p:cNvSpPr>
            <a:spLocks noGrp="1"/>
          </p:cNvSpPr>
          <p:nvPr>
            <p:ph type="title"/>
          </p:nvPr>
        </p:nvSpPr>
        <p:spPr>
          <a:xfrm>
            <a:off x="1759133" y="430262"/>
            <a:ext cx="8673427" cy="1048945"/>
          </a:xfrm>
        </p:spPr>
        <p:txBody>
          <a:bodyPr>
            <a:normAutofit/>
          </a:bodyPr>
          <a:lstStyle/>
          <a:p>
            <a:r>
              <a:rPr lang="en-US" b="1" dirty="0">
                <a:solidFill>
                  <a:schemeClr val="tx2">
                    <a:lumMod val="90000"/>
                    <a:lumOff val="10000"/>
                  </a:schemeClr>
                </a:solidFill>
                <a:latin typeface="Bell MT" panose="02020503060305020303" pitchFamily="18" charset="0"/>
              </a:rPr>
              <a:t>Models Used</a:t>
            </a:r>
            <a:endParaRPr lang="en-IN" b="1" dirty="0">
              <a:solidFill>
                <a:schemeClr val="tx2">
                  <a:lumMod val="90000"/>
                  <a:lumOff val="10000"/>
                </a:schemeClr>
              </a:solidFill>
              <a:latin typeface="Bell MT" panose="02020503060305020303" pitchFamily="18" charset="0"/>
            </a:endParaRPr>
          </a:p>
        </p:txBody>
      </p:sp>
      <p:graphicFrame>
        <p:nvGraphicFramePr>
          <p:cNvPr id="10" name="Content Placeholder 5">
            <a:extLst>
              <a:ext uri="{FF2B5EF4-FFF2-40B4-BE49-F238E27FC236}">
                <a16:creationId xmlns:a16="http://schemas.microsoft.com/office/drawing/2014/main" id="{D2E4E113-6326-0918-E710-5E0B6A244C6D}"/>
              </a:ext>
            </a:extLst>
          </p:cNvPr>
          <p:cNvGraphicFramePr>
            <a:graphicFrameLocks noGrp="1"/>
          </p:cNvGraphicFramePr>
          <p:nvPr>
            <p:ph idx="1"/>
            <p:extLst>
              <p:ext uri="{D42A27DB-BD31-4B8C-83A1-F6EECF244321}">
                <p14:modId xmlns:p14="http://schemas.microsoft.com/office/powerpoint/2010/main" val="1239418857"/>
              </p:ext>
            </p:extLst>
          </p:nvPr>
        </p:nvGraphicFramePr>
        <p:xfrm>
          <a:off x="807567" y="1382542"/>
          <a:ext cx="10576558" cy="417546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6770383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99963CC-978D-1DB0-0641-8F95BD1508D7}"/>
              </a:ext>
            </a:extLst>
          </p:cNvPr>
          <p:cNvSpPr/>
          <p:nvPr/>
        </p:nvSpPr>
        <p:spPr>
          <a:xfrm>
            <a:off x="0" y="0"/>
            <a:ext cx="12192000" cy="132588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b="1" dirty="0">
                <a:latin typeface="Bell MT" panose="02020503060305020303" pitchFamily="18" charset="0"/>
              </a:rPr>
              <a:t>Proposed Approach</a:t>
            </a:r>
            <a:endParaRPr lang="en-IN" sz="4000" b="1" dirty="0">
              <a:latin typeface="Bell MT" panose="02020503060305020303" pitchFamily="18" charset="0"/>
            </a:endParaRPr>
          </a:p>
        </p:txBody>
      </p:sp>
      <p:sp>
        <p:nvSpPr>
          <p:cNvPr id="3" name="Rectangle 2">
            <a:extLst>
              <a:ext uri="{FF2B5EF4-FFF2-40B4-BE49-F238E27FC236}">
                <a16:creationId xmlns:a16="http://schemas.microsoft.com/office/drawing/2014/main" id="{74710E1A-CEF7-2399-92AD-586071401DEF}"/>
              </a:ext>
            </a:extLst>
          </p:cNvPr>
          <p:cNvSpPr/>
          <p:nvPr/>
        </p:nvSpPr>
        <p:spPr>
          <a:xfrm>
            <a:off x="670560" y="1554480"/>
            <a:ext cx="10968666" cy="65532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600" b="1" dirty="0">
                <a:solidFill>
                  <a:schemeClr val="tx1"/>
                </a:solidFill>
                <a:latin typeface="Aptos" panose="020B0004020202020204" pitchFamily="34" charset="0"/>
              </a:rPr>
              <a:t>Data Collection</a:t>
            </a:r>
            <a:r>
              <a:rPr lang="en-US" sz="1600" dirty="0">
                <a:solidFill>
                  <a:schemeClr val="tx1"/>
                </a:solidFill>
                <a:latin typeface="Aptos" panose="020B0004020202020204" pitchFamily="34" charset="0"/>
              </a:rPr>
              <a:t>: Gathered historical stock price data for Apple stock from Kaggle, encompassing open, high, low, close prices, and trading volume.</a:t>
            </a:r>
            <a:endParaRPr lang="en-IN" sz="1600" dirty="0">
              <a:solidFill>
                <a:schemeClr val="tx1"/>
              </a:solidFill>
              <a:latin typeface="Aptos" panose="020B0004020202020204" pitchFamily="34" charset="0"/>
            </a:endParaRPr>
          </a:p>
        </p:txBody>
      </p:sp>
      <p:sp>
        <p:nvSpPr>
          <p:cNvPr id="4" name="Rectangle 3">
            <a:extLst>
              <a:ext uri="{FF2B5EF4-FFF2-40B4-BE49-F238E27FC236}">
                <a16:creationId xmlns:a16="http://schemas.microsoft.com/office/drawing/2014/main" id="{215C73DE-5982-7E7A-87C9-9AB2483D6EB1}"/>
              </a:ext>
            </a:extLst>
          </p:cNvPr>
          <p:cNvSpPr/>
          <p:nvPr/>
        </p:nvSpPr>
        <p:spPr>
          <a:xfrm>
            <a:off x="670560" y="2346960"/>
            <a:ext cx="10968666" cy="65532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600" b="1" dirty="0">
                <a:solidFill>
                  <a:schemeClr val="tx1"/>
                </a:solidFill>
                <a:latin typeface="Aptos" panose="020B0004020202020204" pitchFamily="34" charset="0"/>
              </a:rPr>
              <a:t>Data Preprocessing</a:t>
            </a:r>
            <a:r>
              <a:rPr lang="en-US" sz="1600" dirty="0">
                <a:solidFill>
                  <a:schemeClr val="tx1"/>
                </a:solidFill>
                <a:latin typeface="Aptos" panose="020B0004020202020204" pitchFamily="34" charset="0"/>
              </a:rPr>
              <a:t>: Cleaned the dataset to address missing values, outliers, and formatting inconsistencies, ensuring uniform formatting and indexing by date.</a:t>
            </a:r>
          </a:p>
        </p:txBody>
      </p:sp>
      <p:sp>
        <p:nvSpPr>
          <p:cNvPr id="5" name="Rectangle 4">
            <a:extLst>
              <a:ext uri="{FF2B5EF4-FFF2-40B4-BE49-F238E27FC236}">
                <a16:creationId xmlns:a16="http://schemas.microsoft.com/office/drawing/2014/main" id="{3E06A82B-1337-FF5C-B8CA-35AD60A7F614}"/>
              </a:ext>
            </a:extLst>
          </p:cNvPr>
          <p:cNvSpPr/>
          <p:nvPr/>
        </p:nvSpPr>
        <p:spPr>
          <a:xfrm>
            <a:off x="670559" y="3139440"/>
            <a:ext cx="10968667" cy="5334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600" b="1" dirty="0">
                <a:solidFill>
                  <a:schemeClr val="tx1"/>
                </a:solidFill>
                <a:latin typeface="Aptos" panose="020B0004020202020204" pitchFamily="34" charset="0"/>
              </a:rPr>
              <a:t>Model Selection</a:t>
            </a:r>
            <a:r>
              <a:rPr lang="en-US" sz="1600" dirty="0">
                <a:solidFill>
                  <a:schemeClr val="tx1"/>
                </a:solidFill>
                <a:latin typeface="Aptos" panose="020B0004020202020204" pitchFamily="34" charset="0"/>
              </a:rPr>
              <a:t>: Selected time series analysis methods viz. LSTM, ARIMA, SARIMA, Fuzzy Time Series, Ensemble Model</a:t>
            </a:r>
            <a:endParaRPr lang="en-IN" sz="1600" dirty="0">
              <a:solidFill>
                <a:schemeClr val="tx1"/>
              </a:solidFill>
              <a:latin typeface="Aptos" panose="020B0004020202020204" pitchFamily="34" charset="0"/>
            </a:endParaRPr>
          </a:p>
        </p:txBody>
      </p:sp>
      <p:sp>
        <p:nvSpPr>
          <p:cNvPr id="6" name="Rectangle 5">
            <a:extLst>
              <a:ext uri="{FF2B5EF4-FFF2-40B4-BE49-F238E27FC236}">
                <a16:creationId xmlns:a16="http://schemas.microsoft.com/office/drawing/2014/main" id="{92939B65-C683-DA20-F74B-B5548DDF05D1}"/>
              </a:ext>
            </a:extLst>
          </p:cNvPr>
          <p:cNvSpPr/>
          <p:nvPr/>
        </p:nvSpPr>
        <p:spPr>
          <a:xfrm>
            <a:off x="670560" y="3810000"/>
            <a:ext cx="10968666" cy="100584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lgn="just">
              <a:buFont typeface="Arial" panose="020B0604020202020204" pitchFamily="34" charset="0"/>
              <a:buChar char="•"/>
            </a:pPr>
            <a:r>
              <a:rPr lang="en-US" sz="1600" b="1" dirty="0">
                <a:solidFill>
                  <a:schemeClr val="tx1"/>
                </a:solidFill>
                <a:latin typeface="Aptos" panose="020B0004020202020204" pitchFamily="34" charset="0"/>
              </a:rPr>
              <a:t>Training and Evaluation</a:t>
            </a:r>
            <a:r>
              <a:rPr lang="en-US" sz="1600" dirty="0">
                <a:solidFill>
                  <a:schemeClr val="tx1"/>
                </a:solidFill>
                <a:latin typeface="Aptos" panose="020B0004020202020204" pitchFamily="34" charset="0"/>
              </a:rPr>
              <a:t>: Conducted model training using appropriate training-validation splits on the historical stock price data. Utilized performance metrics such as AIC (Akaike Information Criterion), BIC (Bayesian Information Criterion), and RMSE (Root Mean Squared Error) to assess model performance and ascertain their efficacy.</a:t>
            </a:r>
            <a:endParaRPr lang="en-IN" sz="1600" dirty="0">
              <a:solidFill>
                <a:schemeClr val="tx1"/>
              </a:solidFill>
              <a:latin typeface="Aptos" panose="020B0004020202020204" pitchFamily="34" charset="0"/>
            </a:endParaRPr>
          </a:p>
        </p:txBody>
      </p:sp>
      <p:sp>
        <p:nvSpPr>
          <p:cNvPr id="8" name="Rectangle 7">
            <a:extLst>
              <a:ext uri="{FF2B5EF4-FFF2-40B4-BE49-F238E27FC236}">
                <a16:creationId xmlns:a16="http://schemas.microsoft.com/office/drawing/2014/main" id="{17C30055-2875-3ADC-9E8D-829E2DAAC7EB}"/>
              </a:ext>
            </a:extLst>
          </p:cNvPr>
          <p:cNvSpPr/>
          <p:nvPr/>
        </p:nvSpPr>
        <p:spPr>
          <a:xfrm>
            <a:off x="670560" y="4953000"/>
            <a:ext cx="10968666" cy="5334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600" b="1" dirty="0">
                <a:solidFill>
                  <a:schemeClr val="tx1"/>
                </a:solidFill>
                <a:latin typeface="Aptos" panose="020B0004020202020204" pitchFamily="34" charset="0"/>
              </a:rPr>
              <a:t>Ensemble Modeling</a:t>
            </a:r>
            <a:r>
              <a:rPr lang="en-US" sz="1600" dirty="0">
                <a:solidFill>
                  <a:schemeClr val="tx1"/>
                </a:solidFill>
                <a:latin typeface="Aptos" panose="020B0004020202020204" pitchFamily="34" charset="0"/>
              </a:rPr>
              <a:t>: Explored ensemble modeling techniques to amalgamate forecasts generated by individual models into a consolidated prediction.</a:t>
            </a:r>
            <a:endParaRPr lang="en-IN" sz="1600" dirty="0">
              <a:solidFill>
                <a:schemeClr val="tx1"/>
              </a:solidFill>
              <a:latin typeface="Aptos" panose="020B0004020202020204" pitchFamily="34" charset="0"/>
            </a:endParaRPr>
          </a:p>
        </p:txBody>
      </p:sp>
      <p:sp>
        <p:nvSpPr>
          <p:cNvPr id="9" name="Rectangle 8">
            <a:extLst>
              <a:ext uri="{FF2B5EF4-FFF2-40B4-BE49-F238E27FC236}">
                <a16:creationId xmlns:a16="http://schemas.microsoft.com/office/drawing/2014/main" id="{DD361AD0-F45B-75B9-B12C-4B04136DEF70}"/>
              </a:ext>
            </a:extLst>
          </p:cNvPr>
          <p:cNvSpPr/>
          <p:nvPr/>
        </p:nvSpPr>
        <p:spPr>
          <a:xfrm>
            <a:off x="670560" y="5623560"/>
            <a:ext cx="10968666" cy="5334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600" b="1" dirty="0">
                <a:solidFill>
                  <a:schemeClr val="tx1"/>
                </a:solidFill>
                <a:latin typeface="Aptos" panose="020B0004020202020204" pitchFamily="34" charset="0"/>
              </a:rPr>
              <a:t>Comparison</a:t>
            </a:r>
            <a:r>
              <a:rPr lang="en-US" sz="1600" dirty="0">
                <a:solidFill>
                  <a:schemeClr val="tx1"/>
                </a:solidFill>
                <a:latin typeface="Aptos" panose="020B0004020202020204" pitchFamily="34" charset="0"/>
              </a:rPr>
              <a:t>: Based on performance evaluations using established metrics and results derived from test data, determined the optimal model for stock price prediction.</a:t>
            </a:r>
            <a:endParaRPr lang="en-IN" sz="1600" dirty="0">
              <a:solidFill>
                <a:schemeClr val="tx1"/>
              </a:solidFill>
              <a:latin typeface="Aptos" panose="020B0004020202020204" pitchFamily="34" charset="0"/>
            </a:endParaRPr>
          </a:p>
        </p:txBody>
      </p:sp>
    </p:spTree>
    <p:extLst>
      <p:ext uri="{BB962C8B-B14F-4D97-AF65-F5344CB8AC3E}">
        <p14:creationId xmlns:p14="http://schemas.microsoft.com/office/powerpoint/2010/main" val="39491793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FA529-7C6B-09BE-4534-3DFC23756959}"/>
              </a:ext>
            </a:extLst>
          </p:cNvPr>
          <p:cNvSpPr>
            <a:spLocks noGrp="1"/>
          </p:cNvSpPr>
          <p:nvPr>
            <p:ph type="title"/>
          </p:nvPr>
        </p:nvSpPr>
        <p:spPr/>
        <p:txBody>
          <a:bodyPr/>
          <a:lstStyle/>
          <a:p>
            <a:r>
              <a:rPr lang="en-US" b="1" dirty="0">
                <a:latin typeface="Bell MT" panose="02020503060305020303" pitchFamily="18" charset="0"/>
              </a:rPr>
              <a:t>Dataset</a:t>
            </a:r>
            <a:br>
              <a:rPr lang="en-US" b="1" dirty="0">
                <a:latin typeface="Bell MT" panose="02020503060305020303" pitchFamily="18" charset="0"/>
              </a:rPr>
            </a:br>
            <a:r>
              <a:rPr lang="en-US" sz="2400" dirty="0">
                <a:latin typeface="Bell MT" panose="02020503060305020303" pitchFamily="18" charset="0"/>
              </a:rPr>
              <a:t>Specifications</a:t>
            </a:r>
            <a:br>
              <a:rPr lang="en-IN" sz="6600" dirty="0"/>
            </a:br>
            <a:endParaRPr lang="en-IN" dirty="0"/>
          </a:p>
        </p:txBody>
      </p:sp>
      <p:sp>
        <p:nvSpPr>
          <p:cNvPr id="3" name="Text Placeholder 2">
            <a:extLst>
              <a:ext uri="{FF2B5EF4-FFF2-40B4-BE49-F238E27FC236}">
                <a16:creationId xmlns:a16="http://schemas.microsoft.com/office/drawing/2014/main" id="{3E5E6DF9-BE10-A2D8-41E4-49E81F760621}"/>
              </a:ext>
            </a:extLst>
          </p:cNvPr>
          <p:cNvSpPr>
            <a:spLocks noGrp="1"/>
          </p:cNvSpPr>
          <p:nvPr>
            <p:ph type="body" idx="1"/>
          </p:nvPr>
        </p:nvSpPr>
        <p:spPr/>
        <p:txBody>
          <a:bodyPr/>
          <a:lstStyle/>
          <a:p>
            <a:r>
              <a:rPr lang="en-US" dirty="0">
                <a:solidFill>
                  <a:schemeClr val="tx2">
                    <a:lumMod val="90000"/>
                    <a:lumOff val="10000"/>
                  </a:schemeClr>
                </a:solidFill>
              </a:rPr>
              <a:t>Data source</a:t>
            </a:r>
            <a:r>
              <a:rPr lang="en-US" dirty="0"/>
              <a:t>:</a:t>
            </a:r>
            <a:endParaRPr lang="en-IN" dirty="0"/>
          </a:p>
        </p:txBody>
      </p:sp>
      <p:sp>
        <p:nvSpPr>
          <p:cNvPr id="4" name="Content Placeholder 3">
            <a:extLst>
              <a:ext uri="{FF2B5EF4-FFF2-40B4-BE49-F238E27FC236}">
                <a16:creationId xmlns:a16="http://schemas.microsoft.com/office/drawing/2014/main" id="{9FA1F36D-21A2-0A05-0611-E58103598EC9}"/>
              </a:ext>
            </a:extLst>
          </p:cNvPr>
          <p:cNvSpPr>
            <a:spLocks noGrp="1"/>
          </p:cNvSpPr>
          <p:nvPr>
            <p:ph sz="half" idx="2"/>
          </p:nvPr>
        </p:nvSpPr>
        <p:spPr>
          <a:xfrm>
            <a:off x="5125305" y="1488986"/>
            <a:ext cx="6264350" cy="757540"/>
          </a:xfrm>
        </p:spPr>
        <p:txBody>
          <a:bodyPr>
            <a:normAutofit fontScale="92500" lnSpcReduction="20000"/>
          </a:bodyPr>
          <a:lstStyle/>
          <a:p>
            <a:r>
              <a:rPr lang="en-US" sz="1700" dirty="0"/>
              <a:t>Stock price data for Apple Inc. from Kaggle</a:t>
            </a:r>
            <a:r>
              <a:rPr lang="en-US" sz="1600" dirty="0"/>
              <a:t>.</a:t>
            </a:r>
            <a:endParaRPr lang="en-IN" sz="1600" dirty="0"/>
          </a:p>
        </p:txBody>
      </p:sp>
      <p:sp>
        <p:nvSpPr>
          <p:cNvPr id="5" name="Text Placeholder 4">
            <a:extLst>
              <a:ext uri="{FF2B5EF4-FFF2-40B4-BE49-F238E27FC236}">
                <a16:creationId xmlns:a16="http://schemas.microsoft.com/office/drawing/2014/main" id="{3F88CC9E-482F-A1BF-A178-8207CF66C296}"/>
              </a:ext>
            </a:extLst>
          </p:cNvPr>
          <p:cNvSpPr>
            <a:spLocks noGrp="1"/>
          </p:cNvSpPr>
          <p:nvPr>
            <p:ph type="body" sz="quarter" idx="3"/>
          </p:nvPr>
        </p:nvSpPr>
        <p:spPr>
          <a:xfrm>
            <a:off x="5125474" y="2246526"/>
            <a:ext cx="6264414" cy="685800"/>
          </a:xfrm>
        </p:spPr>
        <p:txBody>
          <a:bodyPr/>
          <a:lstStyle/>
          <a:p>
            <a:r>
              <a:rPr lang="en-US" dirty="0">
                <a:solidFill>
                  <a:schemeClr val="tx2">
                    <a:lumMod val="90000"/>
                    <a:lumOff val="10000"/>
                  </a:schemeClr>
                </a:solidFill>
              </a:rPr>
              <a:t>DATA FEATURES:</a:t>
            </a:r>
            <a:endParaRPr lang="en-IN" dirty="0">
              <a:solidFill>
                <a:schemeClr val="tx2">
                  <a:lumMod val="90000"/>
                  <a:lumOff val="10000"/>
                </a:schemeClr>
              </a:solidFill>
            </a:endParaRPr>
          </a:p>
        </p:txBody>
      </p:sp>
      <p:sp>
        <p:nvSpPr>
          <p:cNvPr id="6" name="Content Placeholder 5">
            <a:extLst>
              <a:ext uri="{FF2B5EF4-FFF2-40B4-BE49-F238E27FC236}">
                <a16:creationId xmlns:a16="http://schemas.microsoft.com/office/drawing/2014/main" id="{9B8B5DA9-53D4-1599-E4F4-E11B9162E9B4}"/>
              </a:ext>
            </a:extLst>
          </p:cNvPr>
          <p:cNvSpPr>
            <a:spLocks noGrp="1"/>
          </p:cNvSpPr>
          <p:nvPr>
            <p:ph sz="quarter" idx="4"/>
          </p:nvPr>
        </p:nvSpPr>
        <p:spPr>
          <a:xfrm>
            <a:off x="5124067" y="2932326"/>
            <a:ext cx="6265588" cy="3006032"/>
          </a:xfrm>
        </p:spPr>
        <p:txBody>
          <a:bodyPr>
            <a:normAutofit fontScale="92500" lnSpcReduction="20000"/>
          </a:bodyPr>
          <a:lstStyle/>
          <a:p>
            <a:pPr marL="342900" lvl="0" indent="-342900" algn="just">
              <a:spcAft>
                <a:spcPts val="600"/>
              </a:spcAft>
              <a:buFont typeface="Symbol" panose="05050102010706020507" pitchFamily="18" charset="2"/>
              <a:buChar char=""/>
            </a:pPr>
            <a:r>
              <a:rPr lang="en-US" sz="1700" b="1" spc="-5" dirty="0">
                <a:effectLst/>
                <a:ea typeface="SimSun" panose="02010600030101010101" pitchFamily="2" charset="-122"/>
              </a:rPr>
              <a:t>Open</a:t>
            </a:r>
            <a:r>
              <a:rPr lang="en-US" sz="1700" spc="-5" dirty="0">
                <a:effectLst/>
                <a:ea typeface="SimSun" panose="02010600030101010101" pitchFamily="2" charset="-122"/>
              </a:rPr>
              <a:t>: Price of stock at the beginning of trading day.</a:t>
            </a:r>
          </a:p>
          <a:p>
            <a:pPr marL="342900" lvl="0" indent="-342900" algn="just">
              <a:spcAft>
                <a:spcPts val="600"/>
              </a:spcAft>
              <a:buFont typeface="Symbol" panose="05050102010706020507" pitchFamily="18" charset="2"/>
              <a:buChar char=""/>
            </a:pPr>
            <a:r>
              <a:rPr lang="en-US" sz="1700" b="1" spc="-5" dirty="0">
                <a:effectLst/>
                <a:ea typeface="SimSun" panose="02010600030101010101" pitchFamily="2" charset="-122"/>
              </a:rPr>
              <a:t>High</a:t>
            </a:r>
            <a:r>
              <a:rPr lang="en-US" sz="1700" spc="-5" dirty="0">
                <a:effectLst/>
                <a:ea typeface="SimSun" panose="02010600030101010101" pitchFamily="2" charset="-122"/>
              </a:rPr>
              <a:t>: Highest price of stock during the trading day.</a:t>
            </a:r>
          </a:p>
          <a:p>
            <a:pPr marL="342900" lvl="0" indent="-342900" algn="just">
              <a:spcAft>
                <a:spcPts val="600"/>
              </a:spcAft>
              <a:buFont typeface="Symbol" panose="05050102010706020507" pitchFamily="18" charset="2"/>
              <a:buChar char=""/>
            </a:pPr>
            <a:r>
              <a:rPr lang="en-US" sz="1700" b="1" spc="-5" dirty="0">
                <a:effectLst/>
                <a:ea typeface="SimSun" panose="02010600030101010101" pitchFamily="2" charset="-122"/>
              </a:rPr>
              <a:t>Low</a:t>
            </a:r>
            <a:r>
              <a:rPr lang="en-US" sz="1700" spc="-5" dirty="0">
                <a:effectLst/>
                <a:ea typeface="SimSun" panose="02010600030101010101" pitchFamily="2" charset="-122"/>
              </a:rPr>
              <a:t>: Lowest price of  stock during the trading day.</a:t>
            </a:r>
          </a:p>
          <a:p>
            <a:pPr marL="342900" lvl="0" indent="-342900" algn="just">
              <a:spcAft>
                <a:spcPts val="600"/>
              </a:spcAft>
              <a:buFont typeface="Symbol" panose="05050102010706020507" pitchFamily="18" charset="2"/>
              <a:buChar char=""/>
            </a:pPr>
            <a:r>
              <a:rPr lang="en-US" sz="1700" b="1" spc="-5" dirty="0">
                <a:effectLst/>
                <a:ea typeface="SimSun" panose="02010600030101010101" pitchFamily="2" charset="-122"/>
              </a:rPr>
              <a:t>Close</a:t>
            </a:r>
            <a:r>
              <a:rPr lang="en-US" sz="1700" spc="-5" dirty="0">
                <a:effectLst/>
                <a:ea typeface="SimSun" panose="02010600030101010101" pitchFamily="2" charset="-122"/>
              </a:rPr>
              <a:t>: Price of stock at the closing of the trading day.</a:t>
            </a:r>
          </a:p>
          <a:p>
            <a:pPr marL="342900" lvl="0" indent="-342900" algn="just">
              <a:spcAft>
                <a:spcPts val="600"/>
              </a:spcAft>
              <a:buFont typeface="Symbol" panose="05050102010706020507" pitchFamily="18" charset="2"/>
              <a:buChar char=""/>
            </a:pPr>
            <a:r>
              <a:rPr lang="en-US" sz="1700" b="1" spc="-5" dirty="0">
                <a:effectLst/>
                <a:ea typeface="SimSun" panose="02010600030101010101" pitchFamily="2" charset="-122"/>
              </a:rPr>
              <a:t>Adjusted Close</a:t>
            </a:r>
            <a:r>
              <a:rPr lang="en-US" sz="1700" spc="-5" dirty="0">
                <a:effectLst/>
                <a:ea typeface="SimSun" panose="02010600030101010101" pitchFamily="2" charset="-122"/>
              </a:rPr>
              <a:t>: Stock's closing price after accounting for dividends, stock splits, and other adjustments.</a:t>
            </a:r>
          </a:p>
          <a:p>
            <a:pPr marL="342900" lvl="0" indent="-342900" algn="just">
              <a:spcAft>
                <a:spcPts val="600"/>
              </a:spcAft>
              <a:buFont typeface="Symbol" panose="05050102010706020507" pitchFamily="18" charset="2"/>
              <a:buChar char=""/>
            </a:pPr>
            <a:r>
              <a:rPr lang="en-US" sz="1700" b="1" spc="-5" dirty="0">
                <a:effectLst/>
                <a:ea typeface="SimSun" panose="02010600030101010101" pitchFamily="2" charset="-122"/>
              </a:rPr>
              <a:t>Volume</a:t>
            </a:r>
            <a:r>
              <a:rPr lang="en-US" sz="1700" spc="-5" dirty="0">
                <a:effectLst/>
                <a:ea typeface="SimSun" panose="02010600030101010101" pitchFamily="2" charset="-122"/>
              </a:rPr>
              <a:t>: No. of shares traded during the trading day.</a:t>
            </a:r>
          </a:p>
          <a:p>
            <a:endParaRPr lang="en-IN" dirty="0"/>
          </a:p>
        </p:txBody>
      </p:sp>
    </p:spTree>
    <p:extLst>
      <p:ext uri="{BB962C8B-B14F-4D97-AF65-F5344CB8AC3E}">
        <p14:creationId xmlns:p14="http://schemas.microsoft.com/office/powerpoint/2010/main" val="25542395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6" name="Rectangle 115">
            <a:extLst>
              <a:ext uri="{FF2B5EF4-FFF2-40B4-BE49-F238E27FC236}">
                <a16:creationId xmlns:a16="http://schemas.microsoft.com/office/drawing/2014/main" id="{E2366EBA-92FD-44AE-87A9-25E5135EB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6920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8" name="Group 117">
            <a:extLst>
              <a:ext uri="{FF2B5EF4-FFF2-40B4-BE49-F238E27FC236}">
                <a16:creationId xmlns:a16="http://schemas.microsoft.com/office/drawing/2014/main" id="{B437F5FC-01F7-4EB4-81E7-C27D917E95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9" name="Freeform 5">
              <a:extLst>
                <a:ext uri="{FF2B5EF4-FFF2-40B4-BE49-F238E27FC236}">
                  <a16:creationId xmlns:a16="http://schemas.microsoft.com/office/drawing/2014/main" id="{4B0CFF10-4805-4BFA-961B-1F60DAEB94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120" name="Freeform 6">
              <a:extLst>
                <a:ext uri="{FF2B5EF4-FFF2-40B4-BE49-F238E27FC236}">
                  <a16:creationId xmlns:a16="http://schemas.microsoft.com/office/drawing/2014/main" id="{BE054536-C03E-4857-B4AE-D687A58F9A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121" name="Freeform 7">
              <a:extLst>
                <a:ext uri="{FF2B5EF4-FFF2-40B4-BE49-F238E27FC236}">
                  <a16:creationId xmlns:a16="http://schemas.microsoft.com/office/drawing/2014/main" id="{FE33E51C-23D8-43F5-98C4-A2ED2C4C99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122" name="Freeform 8">
              <a:extLst>
                <a:ext uri="{FF2B5EF4-FFF2-40B4-BE49-F238E27FC236}">
                  <a16:creationId xmlns:a16="http://schemas.microsoft.com/office/drawing/2014/main" id="{89E18891-DEB2-4CFD-A907-2868B2A910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123" name="Freeform 9">
              <a:extLst>
                <a:ext uri="{FF2B5EF4-FFF2-40B4-BE49-F238E27FC236}">
                  <a16:creationId xmlns:a16="http://schemas.microsoft.com/office/drawing/2014/main" id="{0002C1BB-DB60-4314-A2FC-203E54D94C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124" name="Freeform 10">
              <a:extLst>
                <a:ext uri="{FF2B5EF4-FFF2-40B4-BE49-F238E27FC236}">
                  <a16:creationId xmlns:a16="http://schemas.microsoft.com/office/drawing/2014/main" id="{9B75BDFA-6D78-4FB1-9F21-5280855C49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125" name="Freeform 11">
              <a:extLst>
                <a:ext uri="{FF2B5EF4-FFF2-40B4-BE49-F238E27FC236}">
                  <a16:creationId xmlns:a16="http://schemas.microsoft.com/office/drawing/2014/main" id="{0B632D6B-A327-41AB-BBCF-9A03AD2AB7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126" name="Freeform 12">
              <a:extLst>
                <a:ext uri="{FF2B5EF4-FFF2-40B4-BE49-F238E27FC236}">
                  <a16:creationId xmlns:a16="http://schemas.microsoft.com/office/drawing/2014/main" id="{F514BBC5-1736-4813-BECB-5A6B6738E5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127" name="Freeform 13">
              <a:extLst>
                <a:ext uri="{FF2B5EF4-FFF2-40B4-BE49-F238E27FC236}">
                  <a16:creationId xmlns:a16="http://schemas.microsoft.com/office/drawing/2014/main" id="{94A2C868-7AEC-4209-BFA3-7185B11D33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128" name="Freeform 14">
              <a:extLst>
                <a:ext uri="{FF2B5EF4-FFF2-40B4-BE49-F238E27FC236}">
                  <a16:creationId xmlns:a16="http://schemas.microsoft.com/office/drawing/2014/main" id="{FF56CB70-2B25-4695-ADC8-6092D0D112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129" name="Freeform 15">
              <a:extLst>
                <a:ext uri="{FF2B5EF4-FFF2-40B4-BE49-F238E27FC236}">
                  <a16:creationId xmlns:a16="http://schemas.microsoft.com/office/drawing/2014/main" id="{BA411BEF-2182-4458-B9AF-1634B5C2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130" name="Freeform 16">
              <a:extLst>
                <a:ext uri="{FF2B5EF4-FFF2-40B4-BE49-F238E27FC236}">
                  <a16:creationId xmlns:a16="http://schemas.microsoft.com/office/drawing/2014/main" id="{53F27E63-3F11-4C85-AC72-1EE8508C4C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131" name="Freeform 17">
              <a:extLst>
                <a:ext uri="{FF2B5EF4-FFF2-40B4-BE49-F238E27FC236}">
                  <a16:creationId xmlns:a16="http://schemas.microsoft.com/office/drawing/2014/main" id="{68B589BA-F70F-4E0B-94B9-EEB83EDF3F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132" name="Freeform 18">
              <a:extLst>
                <a:ext uri="{FF2B5EF4-FFF2-40B4-BE49-F238E27FC236}">
                  <a16:creationId xmlns:a16="http://schemas.microsoft.com/office/drawing/2014/main" id="{9D0B991D-CB0A-415F-8D77-A5565F66F0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133" name="Freeform 19">
              <a:extLst>
                <a:ext uri="{FF2B5EF4-FFF2-40B4-BE49-F238E27FC236}">
                  <a16:creationId xmlns:a16="http://schemas.microsoft.com/office/drawing/2014/main" id="{701E99DE-74F0-41D1-BBF4-5A57053BB6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134" name="Freeform 20">
              <a:extLst>
                <a:ext uri="{FF2B5EF4-FFF2-40B4-BE49-F238E27FC236}">
                  <a16:creationId xmlns:a16="http://schemas.microsoft.com/office/drawing/2014/main" id="{C02EE40A-8F17-4182-9495-9506463B79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135" name="Freeform 21">
              <a:extLst>
                <a:ext uri="{FF2B5EF4-FFF2-40B4-BE49-F238E27FC236}">
                  <a16:creationId xmlns:a16="http://schemas.microsoft.com/office/drawing/2014/main" id="{924210CA-0A35-4127-925F-D4084B7DC3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136" name="Freeform 22">
              <a:extLst>
                <a:ext uri="{FF2B5EF4-FFF2-40B4-BE49-F238E27FC236}">
                  <a16:creationId xmlns:a16="http://schemas.microsoft.com/office/drawing/2014/main" id="{DC13CEF1-DD2D-474C-B81C-820CEF3D9C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137" name="Freeform 23">
              <a:extLst>
                <a:ext uri="{FF2B5EF4-FFF2-40B4-BE49-F238E27FC236}">
                  <a16:creationId xmlns:a16="http://schemas.microsoft.com/office/drawing/2014/main" id="{F889481A-8038-43E6-8EF1-A5F802CEDF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138" name="Freeform 24">
              <a:extLst>
                <a:ext uri="{FF2B5EF4-FFF2-40B4-BE49-F238E27FC236}">
                  <a16:creationId xmlns:a16="http://schemas.microsoft.com/office/drawing/2014/main" id="{128BD14A-9093-4854-A73A-F666B2ED2D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139" name="Freeform 25">
              <a:extLst>
                <a:ext uri="{FF2B5EF4-FFF2-40B4-BE49-F238E27FC236}">
                  <a16:creationId xmlns:a16="http://schemas.microsoft.com/office/drawing/2014/main" id="{22D884F4-76EC-4371-B903-E79CF191E3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IN"/>
            </a:p>
          </p:txBody>
        </p:sp>
      </p:grpSp>
      <p:sp useBgFill="1">
        <p:nvSpPr>
          <p:cNvPr id="141" name="Rectangle 140">
            <a:extLst>
              <a:ext uri="{FF2B5EF4-FFF2-40B4-BE49-F238E27FC236}">
                <a16:creationId xmlns:a16="http://schemas.microsoft.com/office/drawing/2014/main" id="{7C462C46-EFB7-4580-9921-DFC346FCC3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23665" y="0"/>
            <a:ext cx="10268336" cy="68692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847F0BE-AB03-D0D0-33C5-3C59F144AFED}"/>
              </a:ext>
            </a:extLst>
          </p:cNvPr>
          <p:cNvSpPr>
            <a:spLocks noGrp="1"/>
          </p:cNvSpPr>
          <p:nvPr>
            <p:ph type="title"/>
          </p:nvPr>
        </p:nvSpPr>
        <p:spPr>
          <a:xfrm>
            <a:off x="3066637" y="405131"/>
            <a:ext cx="8190740" cy="1230570"/>
          </a:xfrm>
        </p:spPr>
        <p:txBody>
          <a:bodyPr anchor="t">
            <a:noAutofit/>
          </a:bodyPr>
          <a:lstStyle/>
          <a:p>
            <a:pPr algn="l"/>
            <a:r>
              <a:rPr lang="en-US" b="1" dirty="0">
                <a:solidFill>
                  <a:schemeClr val="tx2">
                    <a:lumMod val="90000"/>
                    <a:lumOff val="10000"/>
                  </a:schemeClr>
                </a:solidFill>
                <a:latin typeface="Bell MT" panose="02020503060305020303" pitchFamily="18" charset="0"/>
              </a:rPr>
              <a:t>Long Short-Term Memory Networks</a:t>
            </a:r>
          </a:p>
        </p:txBody>
      </p:sp>
      <p:sp>
        <p:nvSpPr>
          <p:cNvPr id="143" name="Isosceles Triangle 142">
            <a:extLst>
              <a:ext uri="{FF2B5EF4-FFF2-40B4-BE49-F238E27FC236}">
                <a16:creationId xmlns:a16="http://schemas.microsoft.com/office/drawing/2014/main" id="{B8B918B4-AB10-4E3A-916E-A9625586EA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797903" y="954813"/>
            <a:ext cx="300774" cy="259288"/>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3" name="Content Placeholder 2">
            <a:extLst>
              <a:ext uri="{FF2B5EF4-FFF2-40B4-BE49-F238E27FC236}">
                <a16:creationId xmlns:a16="http://schemas.microsoft.com/office/drawing/2014/main" id="{144E5C06-48DA-2CCB-67A4-6ECD9C6B052E}"/>
              </a:ext>
            </a:extLst>
          </p:cNvPr>
          <p:cNvSpPr>
            <a:spLocks noGrp="1"/>
          </p:cNvSpPr>
          <p:nvPr>
            <p:ph idx="1"/>
          </p:nvPr>
        </p:nvSpPr>
        <p:spPr>
          <a:xfrm>
            <a:off x="3206751" y="1271391"/>
            <a:ext cx="8468140" cy="5020316"/>
          </a:xfrm>
        </p:spPr>
        <p:txBody>
          <a:bodyPr anchor="t">
            <a:noAutofit/>
          </a:bodyPr>
          <a:lstStyle/>
          <a:p>
            <a:pPr algn="just">
              <a:buClr>
                <a:srgbClr val="148497"/>
              </a:buClr>
            </a:pPr>
            <a:r>
              <a:rPr lang="en-US" sz="1600" dirty="0">
                <a:latin typeface="Aptos" panose="020B0004020202020204" pitchFamily="34" charset="0"/>
              </a:rPr>
              <a:t>Specifically designed to handle long-term dependencies in sequential data.</a:t>
            </a:r>
          </a:p>
          <a:p>
            <a:pPr algn="just">
              <a:buClr>
                <a:srgbClr val="148497"/>
              </a:buClr>
            </a:pPr>
            <a:r>
              <a:rPr lang="en-US" sz="1600" dirty="0">
                <a:latin typeface="Aptos" panose="020B0004020202020204" pitchFamily="34" charset="0"/>
              </a:rPr>
              <a:t>Use memory cells with gates (forget, input, output gate) that control the flow of information, determining what information is remembered over time, added, and the output.</a:t>
            </a:r>
          </a:p>
          <a:p>
            <a:pPr algn="just">
              <a:buClr>
                <a:srgbClr val="148497"/>
              </a:buClr>
            </a:pPr>
            <a:r>
              <a:rPr lang="en-US" sz="1600" dirty="0">
                <a:latin typeface="Aptos" panose="020B0004020202020204" pitchFamily="34" charset="0"/>
              </a:rPr>
              <a:t>Process information one step at a time, updating their internal state based on the current input &amp; past information.</a:t>
            </a:r>
          </a:p>
          <a:p>
            <a:pPr marL="0" indent="0" algn="just">
              <a:buClr>
                <a:srgbClr val="148497"/>
              </a:buClr>
              <a:buNone/>
            </a:pPr>
            <a:r>
              <a:rPr lang="en-US" b="1" dirty="0">
                <a:solidFill>
                  <a:schemeClr val="tx2">
                    <a:lumMod val="90000"/>
                    <a:lumOff val="10000"/>
                  </a:schemeClr>
                </a:solidFill>
                <a:latin typeface="Aptos" panose="020B0004020202020204" pitchFamily="34" charset="0"/>
              </a:rPr>
              <a:t>Advantages</a:t>
            </a:r>
            <a:r>
              <a:rPr lang="en-US" b="1" dirty="0">
                <a:solidFill>
                  <a:schemeClr val="accent1"/>
                </a:solidFill>
                <a:latin typeface="Aptos" panose="020B0004020202020204" pitchFamily="34" charset="0"/>
              </a:rPr>
              <a:t>:</a:t>
            </a:r>
          </a:p>
          <a:p>
            <a:pPr algn="just">
              <a:buClr>
                <a:srgbClr val="148497"/>
              </a:buClr>
            </a:pPr>
            <a:r>
              <a:rPr lang="en-US" sz="1600" b="1" dirty="0">
                <a:latin typeface="Aptos" panose="020B0004020202020204" pitchFamily="34" charset="0"/>
              </a:rPr>
              <a:t>Learning Long-Term Patterns</a:t>
            </a:r>
            <a:r>
              <a:rPr lang="en-US" sz="1600" dirty="0">
                <a:latin typeface="Aptos" panose="020B0004020202020204" pitchFamily="34" charset="0"/>
              </a:rPr>
              <a:t>: Capture complex relationships and patterns in data even when they occur over long timescales. </a:t>
            </a:r>
          </a:p>
          <a:p>
            <a:pPr algn="just">
              <a:buClr>
                <a:srgbClr val="148497"/>
              </a:buClr>
            </a:pPr>
            <a:r>
              <a:rPr lang="en-US" sz="1600" b="1" dirty="0">
                <a:latin typeface="Aptos" panose="020B0004020202020204" pitchFamily="34" charset="0"/>
              </a:rPr>
              <a:t>Improved Performance on Sequential Tasks</a:t>
            </a:r>
            <a:r>
              <a:rPr lang="en-US" sz="1600" dirty="0">
                <a:latin typeface="Aptos" panose="020B0004020202020204" pitchFamily="34" charset="0"/>
              </a:rPr>
              <a:t>: Achieve better performance on tasks involving sequential data due to their ability to remember and utilize past information.</a:t>
            </a:r>
          </a:p>
          <a:p>
            <a:pPr marL="0" indent="0" algn="just">
              <a:buClr>
                <a:srgbClr val="148497"/>
              </a:buClr>
              <a:buNone/>
            </a:pPr>
            <a:r>
              <a:rPr lang="en-US" b="1" dirty="0">
                <a:solidFill>
                  <a:schemeClr val="tx2">
                    <a:lumMod val="90000"/>
                    <a:lumOff val="10000"/>
                  </a:schemeClr>
                </a:solidFill>
                <a:latin typeface="Aptos" panose="020B0004020202020204" pitchFamily="34" charset="0"/>
              </a:rPr>
              <a:t>Limitations</a:t>
            </a:r>
            <a:r>
              <a:rPr lang="en-US" sz="1600" b="1" dirty="0">
                <a:solidFill>
                  <a:schemeClr val="accent1"/>
                </a:solidFill>
                <a:latin typeface="Aptos" panose="020B0004020202020204" pitchFamily="34" charset="0"/>
              </a:rPr>
              <a:t>:</a:t>
            </a:r>
          </a:p>
          <a:p>
            <a:pPr algn="just">
              <a:buClr>
                <a:srgbClr val="148497"/>
              </a:buClr>
            </a:pPr>
            <a:r>
              <a:rPr lang="en-US" sz="1600" b="1" dirty="0">
                <a:latin typeface="Aptos" panose="020B0004020202020204" pitchFamily="34" charset="0"/>
              </a:rPr>
              <a:t>Computational Cost</a:t>
            </a:r>
            <a:r>
              <a:rPr lang="en-US" sz="1600" dirty="0">
                <a:latin typeface="Aptos" panose="020B0004020202020204" pitchFamily="34" charset="0"/>
              </a:rPr>
              <a:t>: Expensive, especially for large datasets or complex architectures.</a:t>
            </a:r>
          </a:p>
          <a:p>
            <a:pPr algn="just">
              <a:buClr>
                <a:srgbClr val="148497"/>
              </a:buClr>
            </a:pPr>
            <a:r>
              <a:rPr lang="en-US" sz="1600" b="1" dirty="0">
                <a:latin typeface="Aptos" panose="020B0004020202020204" pitchFamily="34" charset="0"/>
              </a:rPr>
              <a:t>Data Dependency</a:t>
            </a:r>
            <a:r>
              <a:rPr lang="en-US" sz="1600" dirty="0">
                <a:latin typeface="Aptos" panose="020B0004020202020204" pitchFamily="34" charset="0"/>
              </a:rPr>
              <a:t>: Rely heavily on the quality and quantity of training data.</a:t>
            </a:r>
          </a:p>
          <a:p>
            <a:pPr algn="just">
              <a:buClr>
                <a:srgbClr val="148497"/>
              </a:buClr>
            </a:pPr>
            <a:r>
              <a:rPr lang="en-US" sz="1600" b="1" dirty="0">
                <a:latin typeface="Aptos" panose="020B0004020202020204" pitchFamily="34" charset="0"/>
              </a:rPr>
              <a:t>Interpretability</a:t>
            </a:r>
            <a:r>
              <a:rPr lang="en-US" sz="1600" dirty="0">
                <a:latin typeface="Aptos" panose="020B0004020202020204" pitchFamily="34" charset="0"/>
              </a:rPr>
              <a:t>: LSTMs can be challenging to interpret compared to simpler models. </a:t>
            </a:r>
          </a:p>
        </p:txBody>
      </p:sp>
    </p:spTree>
    <p:extLst>
      <p:ext uri="{BB962C8B-B14F-4D97-AF65-F5344CB8AC3E}">
        <p14:creationId xmlns:p14="http://schemas.microsoft.com/office/powerpoint/2010/main" val="296558929"/>
      </p:ext>
    </p:extLst>
  </p:cSld>
  <p:clrMapOvr>
    <a:masterClrMapping/>
  </p:clrMapOvr>
</p:sld>
</file>

<file path=ppt/theme/theme1.xml><?xml version="1.0" encoding="utf-8"?>
<a:theme xmlns:a="http://schemas.openxmlformats.org/drawingml/2006/main" name="Atlas">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Atlas">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tlas">
      <a:fillStyleLst>
        <a:solidFill>
          <a:schemeClr val="phClr"/>
        </a:solidFill>
        <a:gradFill rotWithShape="1">
          <a:gsLst>
            <a:gs pos="0">
              <a:schemeClr val="phClr">
                <a:tint val="62000"/>
                <a:alpha val="60000"/>
                <a:satMod val="109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4000"/>
                <a:satMod val="130000"/>
                <a:lumMod val="92000"/>
              </a:schemeClr>
            </a:gs>
            <a:gs pos="100000">
              <a:schemeClr val="phClr">
                <a:shade val="76000"/>
                <a:satMod val="130000"/>
                <a:lumMod val="88000"/>
              </a:schemeClr>
            </a:gs>
          </a:gsLst>
          <a:lin ang="5400000" scaled="0"/>
        </a:gradFill>
      </a:fillStyleLst>
      <a:lnStyleLst>
        <a:ln w="9525" cap="flat" cmpd="sng" algn="ctr">
          <a:solidFill>
            <a:schemeClr val="phClr">
              <a:shade val="90000"/>
            </a:schemeClr>
          </a:solidFill>
          <a:prstDash val="solid"/>
        </a:ln>
        <a:ln w="15875" cap="flat" cmpd="sng" algn="ctr">
          <a:solidFill>
            <a:schemeClr val="phClr">
              <a:shade val="90000"/>
            </a:schemeClr>
          </a:solidFill>
          <a:prstDash val="solid"/>
        </a:ln>
        <a:ln w="25400" cap="flat" cmpd="sng" algn="ctr">
          <a:solidFill>
            <a:schemeClr val="phClr"/>
          </a:solidFill>
          <a:prstDash val="solid"/>
        </a:ln>
      </a:lnStyleLst>
      <a:effectStyleLst>
        <a:effectStyle>
          <a:effectLst/>
        </a:effectStyle>
        <a:effectStyle>
          <a:effectLst/>
        </a:effectStyle>
        <a:effectStyle>
          <a:effectLst>
            <a:outerShdw blurRad="38100" dist="25400" dir="5400000" rotWithShape="0">
              <a:srgbClr val="000000">
                <a:alpha val="75000"/>
              </a:srgbClr>
            </a:outerShdw>
          </a:effectLst>
          <a:scene3d>
            <a:camera prst="orthographicFront">
              <a:rot lat="0" lon="0" rev="0"/>
            </a:camera>
            <a:lightRig rig="threePt" dir="tl"/>
          </a:scene3d>
          <a:sp3d>
            <a:bevelT w="0" h="0"/>
          </a:sp3d>
        </a:effectStyle>
      </a:effectStyleLst>
      <a:bgFillStyleLst>
        <a:solidFill>
          <a:schemeClr val="phClr"/>
        </a:solidFill>
        <a:solidFill>
          <a:schemeClr val="phClr"/>
        </a:solidFill>
        <a:gradFill rotWithShape="1">
          <a:gsLst>
            <a:gs pos="10000">
              <a:schemeClr val="phClr">
                <a:tint val="94000"/>
                <a:lumMod val="116000"/>
              </a:schemeClr>
            </a:gs>
            <a:gs pos="100000">
              <a:schemeClr val="phClr">
                <a:tint val="98000"/>
                <a:shade val="86000"/>
                <a:satMod val="90000"/>
                <a:lumMod val="88000"/>
              </a:schemeClr>
            </a:gs>
          </a:gsLst>
          <a:path path="circle">
            <a:fillToRect l="50000" t="15000" r="50000" b="169000"/>
          </a:path>
        </a:gradFill>
      </a:bgFillStyleLst>
    </a:fmtScheme>
  </a:themeElements>
  <a:objectDefaults/>
  <a:extraClrSchemeLst/>
  <a:extLst>
    <a:ext uri="{05A4C25C-085E-4340-85A3-A5531E510DB2}">
      <thm15:themeFamily xmlns:thm15="http://schemas.microsoft.com/office/thememl/2012/main" name="Atlas" id="{5156B0E4-0EB1-49FE-A26B-15F6F698AEC6}" vid="{508F7963-D0B5-43F7-BB2C-FCE3009C08E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FA4AAEE4DDF0E42BE8C9D09E6230805" ma:contentTypeVersion="8" ma:contentTypeDescription="Create a new document." ma:contentTypeScope="" ma:versionID="be5b9e4b8c6d7eab59ad7c2956f74603">
  <xsd:schema xmlns:xsd="http://www.w3.org/2001/XMLSchema" xmlns:xs="http://www.w3.org/2001/XMLSchema" xmlns:p="http://schemas.microsoft.com/office/2006/metadata/properties" xmlns:ns3="41abb1e1-4d77-4c32-b718-ca1df50a4598" xmlns:ns4="50904655-4980-4ff9-8317-c24ed020c3c1" targetNamespace="http://schemas.microsoft.com/office/2006/metadata/properties" ma:root="true" ma:fieldsID="95366dfff729b4c75e413b9c4054fdea" ns3:_="" ns4:_="">
    <xsd:import namespace="41abb1e1-4d77-4c32-b718-ca1df50a4598"/>
    <xsd:import namespace="50904655-4980-4ff9-8317-c24ed020c3c1"/>
    <xsd:element name="properties">
      <xsd:complexType>
        <xsd:sequence>
          <xsd:element name="documentManagement">
            <xsd:complexType>
              <xsd:all>
                <xsd:element ref="ns3:MediaServiceMetadata" minOccurs="0"/>
                <xsd:element ref="ns3:MediaServiceFastMetadata" minOccurs="0"/>
                <xsd:element ref="ns3:MediaServiceObjectDetectorVersions" minOccurs="0"/>
                <xsd:element ref="ns3:_activity" minOccurs="0"/>
                <xsd:element ref="ns4:SharedWithUsers" minOccurs="0"/>
                <xsd:element ref="ns4:SharedWithDetails" minOccurs="0"/>
                <xsd:element ref="ns4:SharingHintHash"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1abb1e1-4d77-4c32-b718-ca1df50a459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_activity" ma:index="11" nillable="true" ma:displayName="_activity" ma:hidden="true" ma:internalName="_activity">
      <xsd:simpleType>
        <xsd:restriction base="dms:Note"/>
      </xsd:simpleType>
    </xsd:element>
    <xsd:element name="MediaServiceSearchProperties" ma:index="1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50904655-4980-4ff9-8317-c24ed020c3c1"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SharingHintHash" ma:index="14"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41abb1e1-4d77-4c32-b718-ca1df50a4598" xsi:nil="true"/>
  </documentManagement>
</p:properties>
</file>

<file path=customXml/itemProps1.xml><?xml version="1.0" encoding="utf-8"?>
<ds:datastoreItem xmlns:ds="http://schemas.openxmlformats.org/officeDocument/2006/customXml" ds:itemID="{BF77D557-7F0E-4052-8B28-05B15947DAB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1abb1e1-4d77-4c32-b718-ca1df50a4598"/>
    <ds:schemaRef ds:uri="50904655-4980-4ff9-8317-c24ed020c3c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2D8FC20-E838-4013-87BD-45F73B04B849}">
  <ds:schemaRefs>
    <ds:schemaRef ds:uri="http://schemas.microsoft.com/sharepoint/v3/contenttype/forms"/>
  </ds:schemaRefs>
</ds:datastoreItem>
</file>

<file path=customXml/itemProps3.xml><?xml version="1.0" encoding="utf-8"?>
<ds:datastoreItem xmlns:ds="http://schemas.openxmlformats.org/officeDocument/2006/customXml" ds:itemID="{F7342DCA-F882-469C-BD49-0F75940F5192}">
  <ds:schemaRefs>
    <ds:schemaRef ds:uri="http://schemas.microsoft.com/office/2006/metadata/properties"/>
    <ds:schemaRef ds:uri="http://purl.org/dc/terms/"/>
    <ds:schemaRef ds:uri="http://www.w3.org/XML/1998/namespace"/>
    <ds:schemaRef ds:uri="http://schemas.openxmlformats.org/package/2006/metadata/core-properties"/>
    <ds:schemaRef ds:uri="http://schemas.microsoft.com/office/2006/documentManagement/types"/>
    <ds:schemaRef ds:uri="http://purl.org/dc/elements/1.1/"/>
    <ds:schemaRef ds:uri="http://schemas.microsoft.com/office/infopath/2007/PartnerControls"/>
    <ds:schemaRef ds:uri="50904655-4980-4ff9-8317-c24ed020c3c1"/>
    <ds:schemaRef ds:uri="41abb1e1-4d77-4c32-b718-ca1df50a4598"/>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TM16401371[[fn=Atlas]]</Template>
  <TotalTime>7802</TotalTime>
  <Words>2151</Words>
  <Application>Microsoft Office PowerPoint</Application>
  <PresentationFormat>Widescreen</PresentationFormat>
  <Paragraphs>150</Paragraphs>
  <Slides>23</Slides>
  <Notes>11</Notes>
  <HiddenSlides>0</HiddenSlides>
  <MMClips>1</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23</vt:i4>
      </vt:variant>
    </vt:vector>
  </HeadingPairs>
  <TitlesOfParts>
    <vt:vector size="35" baseType="lpstr">
      <vt:lpstr>MS Mincho</vt:lpstr>
      <vt:lpstr>宋体</vt:lpstr>
      <vt:lpstr>宋体</vt:lpstr>
      <vt:lpstr>Aptos</vt:lpstr>
      <vt:lpstr>Arial</vt:lpstr>
      <vt:lpstr>Bell MT</vt:lpstr>
      <vt:lpstr>Calibri Light</vt:lpstr>
      <vt:lpstr>Rockwell</vt:lpstr>
      <vt:lpstr>Symbol</vt:lpstr>
      <vt:lpstr>Times New Roman</vt:lpstr>
      <vt:lpstr>Wingdings</vt:lpstr>
      <vt:lpstr>Atlas</vt:lpstr>
      <vt:lpstr>Stock Price Prediction using  Time Series Analysis</vt:lpstr>
      <vt:lpstr>Outline</vt:lpstr>
      <vt:lpstr>Introduction</vt:lpstr>
      <vt:lpstr>Time Series Analysis</vt:lpstr>
      <vt:lpstr>Objective</vt:lpstr>
      <vt:lpstr>Models Used</vt:lpstr>
      <vt:lpstr>PowerPoint Presentation</vt:lpstr>
      <vt:lpstr>Dataset Specifications </vt:lpstr>
      <vt:lpstr>Long Short-Term Memory Networks</vt:lpstr>
      <vt:lpstr>Stock Price Forecast using LSTM </vt:lpstr>
      <vt:lpstr>ARIMA  SARIMA</vt:lpstr>
      <vt:lpstr>PowerPoint Presentation</vt:lpstr>
      <vt:lpstr>Stock Price Forecast using ARIMA</vt:lpstr>
      <vt:lpstr>Stock Price Forecast using SARIMA</vt:lpstr>
      <vt:lpstr>Ensembled Model LSTM, ARIMA, SARIMA</vt:lpstr>
      <vt:lpstr>PowerPoint Presentation</vt:lpstr>
      <vt:lpstr>FUZZY TIME SERIES </vt:lpstr>
      <vt:lpstr>PowerPoint Presentation</vt:lpstr>
      <vt:lpstr>Results</vt:lpstr>
      <vt:lpstr>Limitations</vt:lpstr>
      <vt:lpstr>Conclusion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Hybrid Stock Price Forecasting using Neural Networks, Statistical Models, and Fuzzy Time Series</dc:title>
  <dc:creator>Nilay Nisheethkumar Patel</dc:creator>
  <cp:lastModifiedBy>Ashwani Balakrishnan Neminimadathil</cp:lastModifiedBy>
  <cp:revision>36</cp:revision>
  <dcterms:created xsi:type="dcterms:W3CDTF">2024-04-09T20:26:06Z</dcterms:created>
  <dcterms:modified xsi:type="dcterms:W3CDTF">2024-04-28T20:09:41Z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0x0101004FA4AAEE4DDF0E42BE8C9D09E6230805</vt:lpwstr>
  </property>
</Properties>
</file>